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8" r:id="rId10"/>
    <p:sldId id="269" r:id="rId11"/>
    <p:sldId id="270" r:id="rId12"/>
    <p:sldId id="271" r:id="rId13"/>
    <p:sldId id="272" r:id="rId14"/>
    <p:sldId id="273" r:id="rId15"/>
    <p:sldId id="274" r:id="rId16"/>
    <p:sldId id="264" r:id="rId17"/>
    <p:sldId id="265"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5" d="100"/>
          <a:sy n="75" d="100"/>
        </p:scale>
        <p:origin x="-1445" y="-42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47E501-EE38-49AE-B195-1E866FA6FB8C}"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3939560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47E501-EE38-49AE-B195-1E866FA6FB8C}"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508408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47E501-EE38-49AE-B195-1E866FA6FB8C}"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123772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47E501-EE38-49AE-B195-1E866FA6FB8C}"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2709406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47E501-EE38-49AE-B195-1E866FA6FB8C}"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4256228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47E501-EE38-49AE-B195-1E866FA6FB8C}"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920353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47E501-EE38-49AE-B195-1E866FA6FB8C}" type="datetimeFigureOut">
              <a:rPr lang="en-US" smtClean="0"/>
              <a:t>10/6/2022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3487016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47E501-EE38-49AE-B195-1E866FA6FB8C}" type="datetimeFigureOut">
              <a:rPr lang="en-US" smtClean="0"/>
              <a:t>10/6/2022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1655289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47E501-EE38-49AE-B195-1E866FA6FB8C}" type="datetimeFigureOut">
              <a:rPr lang="en-US" smtClean="0"/>
              <a:t>10/6/2022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1682002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47E501-EE38-49AE-B195-1E866FA6FB8C}"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408179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47E501-EE38-49AE-B195-1E866FA6FB8C}"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D6702-76ED-42D2-9F11-E1E4C0BCD030}" type="slidenum">
              <a:rPr lang="en-US" smtClean="0"/>
              <a:t>‹#›</a:t>
            </a:fld>
            <a:endParaRPr lang="en-US"/>
          </a:p>
        </p:txBody>
      </p:sp>
    </p:spTree>
    <p:extLst>
      <p:ext uri="{BB962C8B-B14F-4D97-AF65-F5344CB8AC3E}">
        <p14:creationId xmlns:p14="http://schemas.microsoft.com/office/powerpoint/2010/main" val="2839789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7E501-EE38-49AE-B195-1E866FA6FB8C}" type="datetimeFigureOut">
              <a:rPr lang="en-US" smtClean="0"/>
              <a:t>10/6/2022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ED6702-76ED-42D2-9F11-E1E4C0BCD030}" type="slidenum">
              <a:rPr lang="en-US" smtClean="0"/>
              <a:t>‹#›</a:t>
            </a:fld>
            <a:endParaRPr lang="en-US"/>
          </a:p>
        </p:txBody>
      </p:sp>
    </p:spTree>
    <p:extLst>
      <p:ext uri="{BB962C8B-B14F-4D97-AF65-F5344CB8AC3E}">
        <p14:creationId xmlns:p14="http://schemas.microsoft.com/office/powerpoint/2010/main" val="863819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UNIT-2.6</a:t>
            </a:r>
            <a:endParaRPr lang="en-US" dirty="0"/>
          </a:p>
        </p:txBody>
      </p:sp>
      <p:sp>
        <p:nvSpPr>
          <p:cNvPr id="3" name="Subtitle 2"/>
          <p:cNvSpPr>
            <a:spLocks noGrp="1"/>
          </p:cNvSpPr>
          <p:nvPr>
            <p:ph type="subTitle" idx="1"/>
          </p:nvPr>
        </p:nvSpPr>
        <p:spPr/>
        <p:txBody>
          <a:bodyPr/>
          <a:lstStyle/>
          <a:p>
            <a:r>
              <a:rPr lang="en-US" dirty="0" smtClean="0"/>
              <a:t>INDEXES</a:t>
            </a:r>
            <a:endParaRPr lang="en-US" dirty="0"/>
          </a:p>
        </p:txBody>
      </p:sp>
    </p:spTree>
    <p:extLst>
      <p:ext uri="{BB962C8B-B14F-4D97-AF65-F5344CB8AC3E}">
        <p14:creationId xmlns:p14="http://schemas.microsoft.com/office/powerpoint/2010/main" val="2195041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4800"/>
            <a:ext cx="7924800" cy="1477328"/>
          </a:xfrm>
          <a:prstGeom prst="rect">
            <a:avLst/>
          </a:prstGeom>
        </p:spPr>
        <p:txBody>
          <a:bodyPr wrap="square">
            <a:spAutoFit/>
          </a:bodyPr>
          <a:lstStyle/>
          <a:p>
            <a:r>
              <a:rPr lang="en-US" b="1" dirty="0"/>
              <a:t>The UNION ALL Set Operator</a:t>
            </a:r>
          </a:p>
          <a:p>
            <a:r>
              <a:rPr lang="en-US" dirty="0"/>
              <a:t>You've probably guessed that UNION ALL is very similar to UNION, but with one exception: UNION ALL returns all data from all tables, no matter if it is a duplicate or not. Let's do the same operation as in the UNION example and see what we get:</a:t>
            </a:r>
          </a:p>
          <a:p>
            <a:endParaRPr lang="en-US" dirty="0"/>
          </a:p>
        </p:txBody>
      </p:sp>
      <p:pic>
        <p:nvPicPr>
          <p:cNvPr id="3076" name="Picture 4" descr="https://learnsql.com/blog/introducing-sql-set-operators-union-union-minus-intersect/2-1024x48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438400"/>
            <a:ext cx="7924800" cy="3925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952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4572000" cy="923330"/>
          </a:xfrm>
          <a:prstGeom prst="rect">
            <a:avLst/>
          </a:prstGeom>
        </p:spPr>
        <p:txBody>
          <a:bodyPr>
            <a:spAutoFit/>
          </a:bodyPr>
          <a:lstStyle/>
          <a:p>
            <a:r>
              <a:rPr lang="en-US" dirty="0"/>
              <a:t>SELECT * FROM BOOKS</a:t>
            </a:r>
          </a:p>
          <a:p>
            <a:r>
              <a:rPr lang="en-US" dirty="0"/>
              <a:t>UNION ALL</a:t>
            </a:r>
          </a:p>
          <a:p>
            <a:r>
              <a:rPr lang="en-US" dirty="0"/>
              <a:t>SELECT * FROM MOVIES</a:t>
            </a:r>
          </a:p>
        </p:txBody>
      </p:sp>
      <p:sp>
        <p:nvSpPr>
          <p:cNvPr id="5" name="Rectangle 4"/>
          <p:cNvSpPr/>
          <p:nvPr/>
        </p:nvSpPr>
        <p:spPr>
          <a:xfrm>
            <a:off x="381000" y="1371600"/>
            <a:ext cx="4572000" cy="2585323"/>
          </a:xfrm>
          <a:prstGeom prst="rect">
            <a:avLst/>
          </a:prstGeom>
        </p:spPr>
        <p:txBody>
          <a:bodyPr>
            <a:spAutoFit/>
          </a:bodyPr>
          <a:lstStyle/>
          <a:p>
            <a:r>
              <a:rPr lang="en-US" dirty="0"/>
              <a:t>ID	Title</a:t>
            </a:r>
          </a:p>
          <a:p>
            <a:r>
              <a:rPr lang="en-US" dirty="0"/>
              <a:t>1	The </a:t>
            </a:r>
            <a:r>
              <a:rPr lang="en-US" dirty="0" err="1"/>
              <a:t>Witcher</a:t>
            </a:r>
            <a:endParaRPr lang="en-US" dirty="0"/>
          </a:p>
          <a:p>
            <a:r>
              <a:rPr lang="en-US" dirty="0"/>
              <a:t>2	Harry Potter</a:t>
            </a:r>
          </a:p>
          <a:p>
            <a:r>
              <a:rPr lang="en-US" dirty="0"/>
              <a:t>3	Nineteen Eighty-Four</a:t>
            </a:r>
          </a:p>
          <a:p>
            <a:r>
              <a:rPr lang="en-US" dirty="0"/>
              <a:t>4	The Great Gatsby</a:t>
            </a:r>
          </a:p>
          <a:p>
            <a:r>
              <a:rPr lang="en-US" dirty="0"/>
              <a:t>5	Iron Man</a:t>
            </a:r>
          </a:p>
          <a:p>
            <a:r>
              <a:rPr lang="en-US" dirty="0"/>
              <a:t>6	Harry Potter</a:t>
            </a:r>
          </a:p>
          <a:p>
            <a:r>
              <a:rPr lang="en-US" dirty="0"/>
              <a:t>7	Dr Strange</a:t>
            </a:r>
          </a:p>
          <a:p>
            <a:r>
              <a:rPr lang="en-US" dirty="0"/>
              <a:t>8	Matrix</a:t>
            </a:r>
          </a:p>
        </p:txBody>
      </p:sp>
      <p:sp>
        <p:nvSpPr>
          <p:cNvPr id="6" name="Rectangle 5"/>
          <p:cNvSpPr/>
          <p:nvPr/>
        </p:nvSpPr>
        <p:spPr>
          <a:xfrm>
            <a:off x="254000" y="4109323"/>
            <a:ext cx="8661400" cy="2585323"/>
          </a:xfrm>
          <a:prstGeom prst="rect">
            <a:avLst/>
          </a:prstGeom>
        </p:spPr>
        <p:txBody>
          <a:bodyPr wrap="square">
            <a:spAutoFit/>
          </a:bodyPr>
          <a:lstStyle/>
          <a:p>
            <a:r>
              <a:rPr lang="en-US" dirty="0"/>
              <a:t>Firstly, know that there is a huge difference in efficiency between them. Let's say we need to merge two query results that each contain 10,000 elements. UNION will eliminate any duplicates and sort all the elements in the results table. This sorting process takes a lot of time and works with a large number of elements.</a:t>
            </a:r>
          </a:p>
          <a:p>
            <a:endParaRPr lang="en-US" dirty="0"/>
          </a:p>
          <a:p>
            <a:r>
              <a:rPr lang="en-US" dirty="0"/>
              <a:t>In sum, UNION can be four times slower than UNION ALL, which doesn't eliminate duplicates and doesn't sort the data. If we don't care about duplicates and we want to work fast, UNION ALL will be the perfect solution. But if we know that having unique elements is our main goal, then UNION will be much more helpful.</a:t>
            </a:r>
          </a:p>
        </p:txBody>
      </p:sp>
    </p:spTree>
    <p:extLst>
      <p:ext uri="{BB962C8B-B14F-4D97-AF65-F5344CB8AC3E}">
        <p14:creationId xmlns:p14="http://schemas.microsoft.com/office/powerpoint/2010/main" val="255176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0360" y="228600"/>
            <a:ext cx="7543800" cy="1477328"/>
          </a:xfrm>
          <a:prstGeom prst="rect">
            <a:avLst/>
          </a:prstGeom>
        </p:spPr>
        <p:txBody>
          <a:bodyPr wrap="square">
            <a:spAutoFit/>
          </a:bodyPr>
          <a:lstStyle/>
          <a:p>
            <a:r>
              <a:rPr lang="en-US" b="1" dirty="0"/>
              <a:t>The MINUS Set Operator</a:t>
            </a:r>
          </a:p>
          <a:p>
            <a:r>
              <a:rPr lang="en-US" dirty="0"/>
              <a:t>MINUS is a little bit different. Let's say we want to see only book titles that are not also movie titles. We need to "minus" everything from the BOOKS table that is also in the MOVIES table. The MINUS set operator is designed for this type of task.</a:t>
            </a:r>
          </a:p>
        </p:txBody>
      </p:sp>
      <p:sp>
        <p:nvSpPr>
          <p:cNvPr id="3" name="AutoShape 2" descr="https://learnsql.com/blog/introducing-sql-set-operators-union-union-minus-intersect/3.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089" y="1967517"/>
            <a:ext cx="6234112" cy="3857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66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4572000" cy="923330"/>
          </a:xfrm>
          <a:prstGeom prst="rect">
            <a:avLst/>
          </a:prstGeom>
        </p:spPr>
        <p:txBody>
          <a:bodyPr>
            <a:spAutoFit/>
          </a:bodyPr>
          <a:lstStyle/>
          <a:p>
            <a:r>
              <a:rPr lang="en-US" dirty="0"/>
              <a:t>SELECT * FROM BOOKS</a:t>
            </a:r>
          </a:p>
          <a:p>
            <a:r>
              <a:rPr lang="en-US" dirty="0"/>
              <a:t>MINUS</a:t>
            </a:r>
          </a:p>
          <a:p>
            <a:r>
              <a:rPr lang="en-US" dirty="0"/>
              <a:t>SELECT * FROM MOVIES</a:t>
            </a:r>
          </a:p>
        </p:txBody>
      </p:sp>
      <p:sp>
        <p:nvSpPr>
          <p:cNvPr id="3" name="Rectangle 2"/>
          <p:cNvSpPr/>
          <p:nvPr/>
        </p:nvSpPr>
        <p:spPr>
          <a:xfrm>
            <a:off x="685800" y="1828800"/>
            <a:ext cx="4572000" cy="2031325"/>
          </a:xfrm>
          <a:prstGeom prst="rect">
            <a:avLst/>
          </a:prstGeom>
        </p:spPr>
        <p:txBody>
          <a:bodyPr>
            <a:spAutoFit/>
          </a:bodyPr>
          <a:lstStyle/>
          <a:p>
            <a:r>
              <a:rPr lang="en-US" dirty="0"/>
              <a:t>The result:</a:t>
            </a:r>
          </a:p>
          <a:p>
            <a:endParaRPr lang="en-US" dirty="0"/>
          </a:p>
          <a:p>
            <a:r>
              <a:rPr lang="en-US" dirty="0"/>
              <a:t>ID	Title</a:t>
            </a:r>
          </a:p>
          <a:p>
            <a:r>
              <a:rPr lang="en-US" dirty="0"/>
              <a:t>1	The </a:t>
            </a:r>
            <a:r>
              <a:rPr lang="en-US" dirty="0" err="1"/>
              <a:t>Witcher</a:t>
            </a:r>
            <a:endParaRPr lang="en-US" dirty="0"/>
          </a:p>
          <a:p>
            <a:r>
              <a:rPr lang="en-US" dirty="0"/>
              <a:t>2	Nineteen Eighty-Four</a:t>
            </a:r>
          </a:p>
          <a:p>
            <a:r>
              <a:rPr lang="en-US" dirty="0"/>
              <a:t>3	The Great Gatsby</a:t>
            </a:r>
          </a:p>
          <a:p>
            <a:r>
              <a:rPr lang="en-US" dirty="0"/>
              <a:t> </a:t>
            </a:r>
          </a:p>
        </p:txBody>
      </p:sp>
      <p:sp>
        <p:nvSpPr>
          <p:cNvPr id="4" name="Rectangle 3"/>
          <p:cNvSpPr/>
          <p:nvPr/>
        </p:nvSpPr>
        <p:spPr>
          <a:xfrm>
            <a:off x="711200" y="3991997"/>
            <a:ext cx="6680200" cy="2031325"/>
          </a:xfrm>
          <a:prstGeom prst="rect">
            <a:avLst/>
          </a:prstGeom>
        </p:spPr>
        <p:txBody>
          <a:bodyPr wrap="square">
            <a:spAutoFit/>
          </a:bodyPr>
          <a:lstStyle/>
          <a:p>
            <a:r>
              <a:rPr lang="en-US" dirty="0"/>
              <a:t>Now "Harry Potter" doesn't appear in the results table; it's the title of a book and a movie. Thanks to the MINUS set operator we are able to see only those titles that occur in the first table and are not present in the second.</a:t>
            </a:r>
          </a:p>
          <a:p>
            <a:endParaRPr lang="en-US" dirty="0"/>
          </a:p>
          <a:p>
            <a:r>
              <a:rPr lang="en-US" dirty="0"/>
              <a:t>By the way, some databases use the keyword EXCEPT instead of MINUS. Don't worry – the function and results are exactly the same.</a:t>
            </a:r>
          </a:p>
        </p:txBody>
      </p:sp>
    </p:spTree>
    <p:extLst>
      <p:ext uri="{BB962C8B-B14F-4D97-AF65-F5344CB8AC3E}">
        <p14:creationId xmlns:p14="http://schemas.microsoft.com/office/powerpoint/2010/main" val="892853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8242" y="381000"/>
            <a:ext cx="2829172" cy="369332"/>
          </a:xfrm>
          <a:prstGeom prst="rect">
            <a:avLst/>
          </a:prstGeom>
        </p:spPr>
        <p:txBody>
          <a:bodyPr wrap="none">
            <a:spAutoFit/>
          </a:bodyPr>
          <a:lstStyle/>
          <a:p>
            <a:r>
              <a:rPr lang="en-US" dirty="0"/>
              <a:t>The INTERSECT set Operator</a:t>
            </a:r>
          </a:p>
        </p:txBody>
      </p:sp>
      <p:sp>
        <p:nvSpPr>
          <p:cNvPr id="3" name="Rectangle 2"/>
          <p:cNvSpPr/>
          <p:nvPr/>
        </p:nvSpPr>
        <p:spPr>
          <a:xfrm>
            <a:off x="609600" y="1066800"/>
            <a:ext cx="6248400" cy="3139321"/>
          </a:xfrm>
          <a:prstGeom prst="rect">
            <a:avLst/>
          </a:prstGeom>
        </p:spPr>
        <p:txBody>
          <a:bodyPr wrap="square">
            <a:spAutoFit/>
          </a:bodyPr>
          <a:lstStyle/>
          <a:p>
            <a:r>
              <a:rPr lang="en-US" dirty="0"/>
              <a:t>This is the main role of the INTERSECT operator. Let's see how it works.</a:t>
            </a:r>
          </a:p>
          <a:p>
            <a:endParaRPr lang="en-US" dirty="0"/>
          </a:p>
          <a:p>
            <a:endParaRPr lang="en-US" dirty="0"/>
          </a:p>
          <a:p>
            <a:r>
              <a:rPr lang="en-US" dirty="0"/>
              <a:t>SELECT * FROM BOOKS</a:t>
            </a:r>
          </a:p>
          <a:p>
            <a:r>
              <a:rPr lang="en-US" dirty="0"/>
              <a:t>INTERSECT</a:t>
            </a:r>
          </a:p>
          <a:p>
            <a:r>
              <a:rPr lang="en-US" dirty="0"/>
              <a:t>SELECT * FROM MOVIES</a:t>
            </a:r>
          </a:p>
          <a:p>
            <a:r>
              <a:rPr lang="en-US" dirty="0"/>
              <a:t>And the result:</a:t>
            </a:r>
          </a:p>
          <a:p>
            <a:endParaRPr lang="en-US" dirty="0"/>
          </a:p>
          <a:p>
            <a:r>
              <a:rPr lang="en-US" dirty="0"/>
              <a:t>ID	Title</a:t>
            </a:r>
          </a:p>
          <a:p>
            <a:r>
              <a:rPr lang="en-US" dirty="0"/>
              <a:t>1	Harry Potter</a:t>
            </a:r>
          </a:p>
        </p:txBody>
      </p:sp>
    </p:spTree>
    <p:extLst>
      <p:ext uri="{BB962C8B-B14F-4D97-AF65-F5344CB8AC3E}">
        <p14:creationId xmlns:p14="http://schemas.microsoft.com/office/powerpoint/2010/main" val="1985718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1633781" cy="369332"/>
          </a:xfrm>
          <a:prstGeom prst="rect">
            <a:avLst/>
          </a:prstGeom>
        </p:spPr>
        <p:txBody>
          <a:bodyPr wrap="none">
            <a:spAutoFit/>
          </a:bodyPr>
          <a:lstStyle/>
          <a:p>
            <a:pPr fontAlgn="base"/>
            <a:r>
              <a:rPr lang="en-US" b="1" i="0" dirty="0" smtClean="0">
                <a:solidFill>
                  <a:srgbClr val="273239"/>
                </a:solidFill>
                <a:effectLst/>
                <a:latin typeface="sofia-pro"/>
              </a:rPr>
              <a:t>SEQUENCES</a:t>
            </a:r>
            <a:endParaRPr lang="en-US" b="1" i="0" dirty="0">
              <a:solidFill>
                <a:srgbClr val="273239"/>
              </a:solidFill>
              <a:effectLst/>
              <a:latin typeface="sofia-pro"/>
            </a:endParaRPr>
          </a:p>
        </p:txBody>
      </p:sp>
      <p:sp>
        <p:nvSpPr>
          <p:cNvPr id="3" name="Rectangle 2"/>
          <p:cNvSpPr/>
          <p:nvPr/>
        </p:nvSpPr>
        <p:spPr>
          <a:xfrm>
            <a:off x="228600" y="1028343"/>
            <a:ext cx="8686800" cy="2862322"/>
          </a:xfrm>
          <a:prstGeom prst="rect">
            <a:avLst/>
          </a:prstGeom>
        </p:spPr>
        <p:txBody>
          <a:bodyPr wrap="square">
            <a:spAutoFit/>
          </a:bodyPr>
          <a:lstStyle/>
          <a:p>
            <a:pPr fontAlgn="base"/>
            <a:r>
              <a:rPr lang="en-US" b="0" i="0" dirty="0" smtClean="0">
                <a:solidFill>
                  <a:srgbClr val="273239"/>
                </a:solidFill>
                <a:effectLst/>
                <a:latin typeface="urw-din"/>
              </a:rPr>
              <a:t>Sequence is a set of integers 1, 2, 3, … that are generated and supported by some database systems to produce unique values on demand.</a:t>
            </a:r>
          </a:p>
          <a:p>
            <a:pPr fontAlgn="base">
              <a:buFont typeface="Arial"/>
              <a:buChar char="•"/>
            </a:pPr>
            <a:r>
              <a:rPr lang="en-US" b="0" i="0" dirty="0" smtClean="0">
                <a:solidFill>
                  <a:srgbClr val="273239"/>
                </a:solidFill>
                <a:effectLst/>
                <a:latin typeface="urw-din"/>
              </a:rPr>
              <a:t>A sequence is a user defined schema bound object that generates a sequence of numeric values.</a:t>
            </a:r>
          </a:p>
          <a:p>
            <a:pPr fontAlgn="base">
              <a:buFont typeface="Arial"/>
              <a:buChar char="•"/>
            </a:pPr>
            <a:r>
              <a:rPr lang="en-US" b="0" i="0" dirty="0" smtClean="0">
                <a:solidFill>
                  <a:srgbClr val="273239"/>
                </a:solidFill>
                <a:effectLst/>
                <a:latin typeface="urw-din"/>
              </a:rPr>
              <a:t>Sequences are frequently used in many databases because many applications require each row in a table to contain a unique value and sequences provides an easy way to generate them.</a:t>
            </a:r>
          </a:p>
          <a:p>
            <a:pPr fontAlgn="base">
              <a:buFont typeface="Arial"/>
              <a:buChar char="•"/>
            </a:pPr>
            <a:r>
              <a:rPr lang="en-US" b="0" i="0" dirty="0" smtClean="0">
                <a:solidFill>
                  <a:srgbClr val="273239"/>
                </a:solidFill>
                <a:effectLst/>
                <a:latin typeface="urw-din"/>
              </a:rPr>
              <a:t>The sequence of numeric values is generated in an a</a:t>
            </a:r>
            <a:r>
              <a:rPr lang="en-US" b="1" i="0" dirty="0" smtClean="0">
                <a:solidFill>
                  <a:srgbClr val="273239"/>
                </a:solidFill>
                <a:effectLst/>
                <a:latin typeface="urw-din"/>
              </a:rPr>
              <a:t>scending or descending order</a:t>
            </a:r>
            <a:r>
              <a:rPr lang="en-US" b="0" i="0" dirty="0" smtClean="0">
                <a:solidFill>
                  <a:srgbClr val="273239"/>
                </a:solidFill>
                <a:effectLst/>
                <a:latin typeface="urw-din"/>
              </a:rPr>
              <a:t> at defined intervals and can be configured to restart when exceeds </a:t>
            </a:r>
            <a:r>
              <a:rPr lang="en-US" b="0" i="0" dirty="0" err="1" smtClean="0">
                <a:solidFill>
                  <a:srgbClr val="273239"/>
                </a:solidFill>
                <a:effectLst/>
                <a:latin typeface="urw-din"/>
              </a:rPr>
              <a:t>max_value</a:t>
            </a:r>
            <a:r>
              <a:rPr lang="en-US" b="0" i="0" dirty="0" smtClean="0">
                <a:solidFill>
                  <a:srgbClr val="273239"/>
                </a:solidFill>
                <a:effectLst/>
                <a:latin typeface="urw-din"/>
              </a:rPr>
              <a:t>.</a:t>
            </a:r>
            <a:endParaRPr lang="en-US" b="0" i="0" dirty="0">
              <a:solidFill>
                <a:srgbClr val="273239"/>
              </a:solidFill>
              <a:effectLst/>
              <a:latin typeface="urw-din"/>
            </a:endParaRPr>
          </a:p>
        </p:txBody>
      </p:sp>
    </p:spTree>
    <p:extLst>
      <p:ext uri="{BB962C8B-B14F-4D97-AF65-F5344CB8AC3E}">
        <p14:creationId xmlns:p14="http://schemas.microsoft.com/office/powerpoint/2010/main" val="2972695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9067800" cy="6709529"/>
          </a:xfrm>
          <a:prstGeom prst="rect">
            <a:avLst/>
          </a:prstGeom>
        </p:spPr>
        <p:txBody>
          <a:bodyPr wrap="square">
            <a:spAutoFit/>
          </a:bodyPr>
          <a:lstStyle/>
          <a:p>
            <a:endParaRPr lang="en-US" dirty="0" smtClean="0"/>
          </a:p>
          <a:p>
            <a:r>
              <a:rPr lang="en-US" sz="1600" dirty="0" smtClean="0"/>
              <a:t>Syntax:</a:t>
            </a:r>
          </a:p>
          <a:p>
            <a:endParaRPr lang="en-US" sz="1600" dirty="0" smtClean="0"/>
          </a:p>
          <a:p>
            <a:r>
              <a:rPr lang="en-US" sz="1600" dirty="0" smtClean="0"/>
              <a:t>CREATE SEQUENCE </a:t>
            </a:r>
            <a:r>
              <a:rPr lang="en-US" sz="1600" dirty="0" err="1" smtClean="0"/>
              <a:t>sequence_name</a:t>
            </a:r>
            <a:endParaRPr lang="en-US" sz="1600" dirty="0" smtClean="0"/>
          </a:p>
          <a:p>
            <a:r>
              <a:rPr lang="en-US" sz="1600" dirty="0" smtClean="0"/>
              <a:t>START WITH </a:t>
            </a:r>
            <a:r>
              <a:rPr lang="en-US" sz="1600" dirty="0" err="1" smtClean="0"/>
              <a:t>initial_value</a:t>
            </a:r>
            <a:endParaRPr lang="en-US" sz="1600" dirty="0" smtClean="0"/>
          </a:p>
          <a:p>
            <a:r>
              <a:rPr lang="en-US" sz="1600" dirty="0" smtClean="0"/>
              <a:t>INCREMENT BY </a:t>
            </a:r>
            <a:r>
              <a:rPr lang="en-US" sz="1600" dirty="0" err="1" smtClean="0"/>
              <a:t>increment_value</a:t>
            </a:r>
            <a:endParaRPr lang="en-US" sz="1600" dirty="0" smtClean="0"/>
          </a:p>
          <a:p>
            <a:r>
              <a:rPr lang="en-US" sz="1600" dirty="0" smtClean="0"/>
              <a:t>MINVALUE minimum value</a:t>
            </a:r>
          </a:p>
          <a:p>
            <a:r>
              <a:rPr lang="en-US" sz="1600" dirty="0" smtClean="0"/>
              <a:t>MAXVALUE maximum value</a:t>
            </a:r>
          </a:p>
          <a:p>
            <a:r>
              <a:rPr lang="en-US" sz="1600" dirty="0" smtClean="0"/>
              <a:t>CYCLE|NOCYCLE ;</a:t>
            </a:r>
          </a:p>
          <a:p>
            <a:endParaRPr lang="en-US" sz="1600" dirty="0" smtClean="0"/>
          </a:p>
          <a:p>
            <a:r>
              <a:rPr lang="en-US" sz="1600" dirty="0" err="1" smtClean="0"/>
              <a:t>sequence_name</a:t>
            </a:r>
            <a:r>
              <a:rPr lang="en-US" sz="1600" dirty="0" smtClean="0"/>
              <a:t>: Name of the sequence.</a:t>
            </a:r>
          </a:p>
          <a:p>
            <a:endParaRPr lang="en-US" sz="1600" dirty="0" smtClean="0"/>
          </a:p>
          <a:p>
            <a:r>
              <a:rPr lang="en-US" sz="1600" dirty="0" err="1" smtClean="0"/>
              <a:t>initial_value</a:t>
            </a:r>
            <a:r>
              <a:rPr lang="en-US" sz="1600" dirty="0" smtClean="0"/>
              <a:t>: starting value from where the sequence starts. </a:t>
            </a:r>
          </a:p>
          <a:p>
            <a:r>
              <a:rPr lang="en-US" sz="1600" dirty="0" err="1" smtClean="0"/>
              <a:t>Initial_value</a:t>
            </a:r>
            <a:r>
              <a:rPr lang="en-US" sz="1600" dirty="0" smtClean="0"/>
              <a:t> should be greater than or equal </a:t>
            </a:r>
          </a:p>
          <a:p>
            <a:r>
              <a:rPr lang="en-US" sz="1600" dirty="0" smtClean="0"/>
              <a:t>to minimum value and less than equal to maximum value.</a:t>
            </a:r>
          </a:p>
          <a:p>
            <a:endParaRPr lang="en-US" sz="1600" dirty="0" smtClean="0"/>
          </a:p>
          <a:p>
            <a:r>
              <a:rPr lang="en-US" sz="1600" dirty="0" err="1" smtClean="0"/>
              <a:t>increment_value</a:t>
            </a:r>
            <a:r>
              <a:rPr lang="en-US" sz="1600" dirty="0" smtClean="0"/>
              <a:t>: Value by which sequence will increment itself. </a:t>
            </a:r>
          </a:p>
          <a:p>
            <a:r>
              <a:rPr lang="en-US" sz="1600" dirty="0" err="1" smtClean="0"/>
              <a:t>Increment_value</a:t>
            </a:r>
            <a:r>
              <a:rPr lang="en-US" sz="1600" dirty="0" smtClean="0"/>
              <a:t> can be positive or negative.</a:t>
            </a:r>
          </a:p>
          <a:p>
            <a:endParaRPr lang="en-US" sz="1600" dirty="0" smtClean="0"/>
          </a:p>
          <a:p>
            <a:r>
              <a:rPr lang="en-US" sz="1600" dirty="0" err="1" smtClean="0"/>
              <a:t>minimum_value</a:t>
            </a:r>
            <a:r>
              <a:rPr lang="en-US" sz="1600" dirty="0" smtClean="0"/>
              <a:t>: Minimum value of the sequence.</a:t>
            </a:r>
          </a:p>
          <a:p>
            <a:r>
              <a:rPr lang="en-US" sz="1600" dirty="0" err="1" smtClean="0"/>
              <a:t>maximum_value</a:t>
            </a:r>
            <a:r>
              <a:rPr lang="en-US" sz="1600" dirty="0" smtClean="0"/>
              <a:t>: Maximum value of the sequence.</a:t>
            </a:r>
          </a:p>
          <a:p>
            <a:endParaRPr lang="en-US" sz="1600" dirty="0" smtClean="0"/>
          </a:p>
          <a:p>
            <a:r>
              <a:rPr lang="en-US" sz="1600" dirty="0" smtClean="0"/>
              <a:t>cycle: When sequence reaches its </a:t>
            </a:r>
            <a:r>
              <a:rPr lang="en-US" sz="1600" dirty="0" err="1" smtClean="0"/>
              <a:t>set_limit</a:t>
            </a:r>
            <a:r>
              <a:rPr lang="en-US" sz="1600" dirty="0" smtClean="0"/>
              <a:t> </a:t>
            </a:r>
          </a:p>
          <a:p>
            <a:r>
              <a:rPr lang="en-US" sz="1600" dirty="0" smtClean="0"/>
              <a:t>it starts from beginning.</a:t>
            </a:r>
          </a:p>
          <a:p>
            <a:r>
              <a:rPr lang="en-US" sz="1600" dirty="0" err="1" smtClean="0"/>
              <a:t>nocycle</a:t>
            </a:r>
            <a:r>
              <a:rPr lang="en-US" sz="1600" dirty="0" smtClean="0"/>
              <a:t>: An exception will be thrown </a:t>
            </a:r>
          </a:p>
          <a:p>
            <a:r>
              <a:rPr lang="en-US" sz="1600" dirty="0" smtClean="0"/>
              <a:t>if sequence exceeds its </a:t>
            </a:r>
            <a:r>
              <a:rPr lang="en-US" sz="1600" dirty="0" err="1" smtClean="0"/>
              <a:t>max_value</a:t>
            </a:r>
            <a:r>
              <a:rPr lang="en-US" sz="1600" dirty="0" smtClean="0"/>
              <a:t>.</a:t>
            </a:r>
            <a:endParaRPr lang="en-US" sz="1600" dirty="0"/>
          </a:p>
        </p:txBody>
      </p:sp>
    </p:spTree>
    <p:extLst>
      <p:ext uri="{BB962C8B-B14F-4D97-AF65-F5344CB8AC3E}">
        <p14:creationId xmlns:p14="http://schemas.microsoft.com/office/powerpoint/2010/main" val="285305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35846"/>
            <a:ext cx="8610600" cy="5355312"/>
          </a:xfrm>
          <a:prstGeom prst="rect">
            <a:avLst/>
          </a:prstGeom>
        </p:spPr>
        <p:txBody>
          <a:bodyPr wrap="square">
            <a:spAutoFit/>
          </a:bodyPr>
          <a:lstStyle/>
          <a:p>
            <a:r>
              <a:rPr lang="en-US" dirty="0" smtClean="0"/>
              <a:t>Example 1:</a:t>
            </a:r>
          </a:p>
          <a:p>
            <a:r>
              <a:rPr lang="en-US" dirty="0" smtClean="0"/>
              <a:t>CREATE SEQUENCE sequence_1</a:t>
            </a:r>
          </a:p>
          <a:p>
            <a:r>
              <a:rPr lang="en-US" dirty="0" smtClean="0"/>
              <a:t>start with 1</a:t>
            </a:r>
          </a:p>
          <a:p>
            <a:r>
              <a:rPr lang="en-US" dirty="0" smtClean="0"/>
              <a:t>increment by 1</a:t>
            </a:r>
          </a:p>
          <a:p>
            <a:r>
              <a:rPr lang="en-US" dirty="0" err="1" smtClean="0"/>
              <a:t>minvalue</a:t>
            </a:r>
            <a:r>
              <a:rPr lang="en-US" dirty="0" smtClean="0"/>
              <a:t> 0</a:t>
            </a:r>
          </a:p>
          <a:p>
            <a:r>
              <a:rPr lang="en-US" dirty="0" err="1" smtClean="0"/>
              <a:t>maxvalue</a:t>
            </a:r>
            <a:r>
              <a:rPr lang="en-US" dirty="0" smtClean="0"/>
              <a:t> 100</a:t>
            </a:r>
          </a:p>
          <a:p>
            <a:r>
              <a:rPr lang="en-US" dirty="0" smtClean="0"/>
              <a:t>cycle;</a:t>
            </a:r>
          </a:p>
          <a:p>
            <a:r>
              <a:rPr lang="en-US" dirty="0" smtClean="0"/>
              <a:t>Above query will create a sequence named sequence_1.Sequence will start from 1 and will be incremented by 1 having maximum value 100. Sequence will repeat itself from start value after exceeding 100.</a:t>
            </a:r>
          </a:p>
          <a:p>
            <a:endParaRPr lang="en-US" dirty="0" smtClean="0"/>
          </a:p>
          <a:p>
            <a:r>
              <a:rPr lang="en-US" dirty="0" smtClean="0"/>
              <a:t>Example 2:</a:t>
            </a:r>
          </a:p>
          <a:p>
            <a:r>
              <a:rPr lang="en-US" dirty="0" smtClean="0"/>
              <a:t>Following is the sequence query creating sequence in descending order.</a:t>
            </a:r>
          </a:p>
          <a:p>
            <a:r>
              <a:rPr lang="en-US" dirty="0" smtClean="0"/>
              <a:t>CREATE SEQUENCE sequence_2</a:t>
            </a:r>
          </a:p>
          <a:p>
            <a:r>
              <a:rPr lang="en-US" dirty="0" smtClean="0"/>
              <a:t>start with 100</a:t>
            </a:r>
          </a:p>
          <a:p>
            <a:r>
              <a:rPr lang="en-US" dirty="0" smtClean="0"/>
              <a:t>increment by -1</a:t>
            </a:r>
          </a:p>
          <a:p>
            <a:r>
              <a:rPr lang="en-US" dirty="0" err="1" smtClean="0"/>
              <a:t>minvalue</a:t>
            </a:r>
            <a:r>
              <a:rPr lang="en-US" dirty="0" smtClean="0"/>
              <a:t> 1</a:t>
            </a:r>
          </a:p>
          <a:p>
            <a:r>
              <a:rPr lang="en-US" dirty="0" err="1" smtClean="0"/>
              <a:t>maxvalue</a:t>
            </a:r>
            <a:r>
              <a:rPr lang="en-US" dirty="0" smtClean="0"/>
              <a:t> 100</a:t>
            </a:r>
          </a:p>
          <a:p>
            <a:r>
              <a:rPr lang="en-US" dirty="0" smtClean="0"/>
              <a:t>cycle;</a:t>
            </a:r>
            <a:endParaRPr lang="en-US" dirty="0"/>
          </a:p>
        </p:txBody>
      </p:sp>
    </p:spTree>
    <p:extLst>
      <p:ext uri="{BB962C8B-B14F-4D97-AF65-F5344CB8AC3E}">
        <p14:creationId xmlns:p14="http://schemas.microsoft.com/office/powerpoint/2010/main" val="3659537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7840" y="381000"/>
            <a:ext cx="6324600" cy="3970318"/>
          </a:xfrm>
          <a:prstGeom prst="rect">
            <a:avLst/>
          </a:prstGeom>
        </p:spPr>
        <p:txBody>
          <a:bodyPr wrap="square">
            <a:spAutoFit/>
          </a:bodyPr>
          <a:lstStyle/>
          <a:p>
            <a:r>
              <a:rPr lang="en-US" dirty="0" smtClean="0"/>
              <a:t>Example to use sequence : create a table named students with columns as id and name.</a:t>
            </a:r>
          </a:p>
          <a:p>
            <a:r>
              <a:rPr lang="en-US" dirty="0" smtClean="0"/>
              <a:t>CREATE TABLE students</a:t>
            </a:r>
          </a:p>
          <a:p>
            <a:r>
              <a:rPr lang="en-US" dirty="0" smtClean="0"/>
              <a:t>( </a:t>
            </a:r>
          </a:p>
          <a:p>
            <a:r>
              <a:rPr lang="en-US" dirty="0" smtClean="0"/>
              <a:t>ID number(10),</a:t>
            </a:r>
          </a:p>
          <a:p>
            <a:r>
              <a:rPr lang="en-US" dirty="0" smtClean="0"/>
              <a:t>NAME char(20)</a:t>
            </a:r>
          </a:p>
          <a:p>
            <a:r>
              <a:rPr lang="en-US" dirty="0" smtClean="0"/>
              <a:t>);</a:t>
            </a:r>
          </a:p>
          <a:p>
            <a:r>
              <a:rPr lang="en-US" dirty="0" smtClean="0"/>
              <a:t>Now insert values into table</a:t>
            </a:r>
          </a:p>
          <a:p>
            <a:endParaRPr lang="en-US" dirty="0" smtClean="0"/>
          </a:p>
          <a:p>
            <a:r>
              <a:rPr lang="en-US" dirty="0" smtClean="0"/>
              <a:t>INSERT into students VALUES(sequence_1.nextval,'Ramesh');</a:t>
            </a:r>
          </a:p>
          <a:p>
            <a:r>
              <a:rPr lang="en-US" dirty="0" smtClean="0"/>
              <a:t>INSERT into students VALUES(sequence_1.nextval,'Suresh');</a:t>
            </a:r>
          </a:p>
          <a:p>
            <a:r>
              <a:rPr lang="en-US" dirty="0" smtClean="0"/>
              <a:t>where sequence_1.nextval will insert id’s in id column in a sequence as defined in sequence_1.</a:t>
            </a:r>
          </a:p>
          <a:p>
            <a:r>
              <a:rPr lang="en-US" dirty="0" smtClean="0"/>
              <a:t>Output:</a:t>
            </a:r>
            <a:endParaRPr lang="en-US" dirty="0"/>
          </a:p>
        </p:txBody>
      </p:sp>
      <p:sp>
        <p:nvSpPr>
          <p:cNvPr id="4" name="Rectangle 3"/>
          <p:cNvSpPr/>
          <p:nvPr/>
        </p:nvSpPr>
        <p:spPr>
          <a:xfrm>
            <a:off x="2057400" y="4724400"/>
            <a:ext cx="5638800" cy="1754326"/>
          </a:xfrm>
          <a:prstGeom prst="rect">
            <a:avLst/>
          </a:prstGeom>
        </p:spPr>
        <p:txBody>
          <a:bodyPr wrap="square">
            <a:spAutoFit/>
          </a:bodyPr>
          <a:lstStyle/>
          <a:p>
            <a:r>
              <a:rPr lang="en-US" dirty="0" smtClean="0"/>
              <a:t> ______________________</a:t>
            </a:r>
          </a:p>
          <a:p>
            <a:r>
              <a:rPr lang="en-US" dirty="0" smtClean="0"/>
              <a:t>| ID  |      NAME      |</a:t>
            </a:r>
          </a:p>
          <a:p>
            <a:r>
              <a:rPr lang="en-US" dirty="0" smtClean="0"/>
              <a:t>------------------------</a:t>
            </a:r>
          </a:p>
          <a:p>
            <a:r>
              <a:rPr lang="en-US" dirty="0" smtClean="0"/>
              <a:t>|  1  |     Ramesh     |</a:t>
            </a:r>
          </a:p>
          <a:p>
            <a:r>
              <a:rPr lang="en-US" dirty="0" smtClean="0"/>
              <a:t>|  2  |     Suresh     |            </a:t>
            </a:r>
          </a:p>
          <a:p>
            <a:r>
              <a:rPr lang="en-US" dirty="0" smtClean="0"/>
              <a:t> ----------------------</a:t>
            </a:r>
            <a:endParaRPr lang="en-US" dirty="0"/>
          </a:p>
        </p:txBody>
      </p:sp>
    </p:spTree>
    <p:extLst>
      <p:ext uri="{BB962C8B-B14F-4D97-AF65-F5344CB8AC3E}">
        <p14:creationId xmlns:p14="http://schemas.microsoft.com/office/powerpoint/2010/main" val="43481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1178528" cy="369332"/>
          </a:xfrm>
          <a:prstGeom prst="rect">
            <a:avLst/>
          </a:prstGeom>
        </p:spPr>
        <p:txBody>
          <a:bodyPr wrap="none">
            <a:spAutoFit/>
          </a:bodyPr>
          <a:lstStyle/>
          <a:p>
            <a:r>
              <a:rPr lang="en-US" dirty="0" smtClean="0"/>
              <a:t>SQL INDEX</a:t>
            </a:r>
            <a:endParaRPr lang="en-US" dirty="0"/>
          </a:p>
        </p:txBody>
      </p:sp>
      <p:sp>
        <p:nvSpPr>
          <p:cNvPr id="3" name="Rectangle 2"/>
          <p:cNvSpPr/>
          <p:nvPr/>
        </p:nvSpPr>
        <p:spPr>
          <a:xfrm>
            <a:off x="457200" y="838200"/>
            <a:ext cx="7924800" cy="3970318"/>
          </a:xfrm>
          <a:prstGeom prst="rect">
            <a:avLst/>
          </a:prstGeom>
        </p:spPr>
        <p:txBody>
          <a:bodyPr wrap="square">
            <a:spAutoFit/>
          </a:bodyPr>
          <a:lstStyle/>
          <a:p>
            <a:r>
              <a:rPr lang="en-US" dirty="0" smtClean="0"/>
              <a:t>The Index in SQL is a special table used to speed up the searching of the data in the database tables. It also retrieves a vast amount of data from the tables frequently. The INDEX requires its own space in the hard disk.</a:t>
            </a:r>
          </a:p>
          <a:p>
            <a:endParaRPr lang="en-US" dirty="0" smtClean="0"/>
          </a:p>
          <a:p>
            <a:r>
              <a:rPr lang="en-US" dirty="0" smtClean="0"/>
              <a:t>The index concept in SQL is same as the index concept in the novel or a book.</a:t>
            </a:r>
          </a:p>
          <a:p>
            <a:endParaRPr lang="en-US" dirty="0" smtClean="0"/>
          </a:p>
          <a:p>
            <a:r>
              <a:rPr lang="en-US" dirty="0" smtClean="0"/>
              <a:t>It is the best SQL technique for improving the performance of queries. The drawback of using indexes is that they slow down the execution time of UPDATE and INSERT statements. But they have one advantage also as they speed up the execution time of SELECT and WHERE statements.</a:t>
            </a:r>
          </a:p>
          <a:p>
            <a:endParaRPr lang="en-US" dirty="0" smtClean="0"/>
          </a:p>
          <a:p>
            <a:r>
              <a:rPr lang="en-US" dirty="0" smtClean="0"/>
              <a:t>In SQL, an Index is created on the fields of the tables. We can easily build one or more indexes on a table. The creation and deletion of the Index do not affect the data of the database.</a:t>
            </a:r>
            <a:endParaRPr lang="en-US" dirty="0"/>
          </a:p>
        </p:txBody>
      </p:sp>
    </p:spTree>
    <p:extLst>
      <p:ext uri="{BB962C8B-B14F-4D97-AF65-F5344CB8AC3E}">
        <p14:creationId xmlns:p14="http://schemas.microsoft.com/office/powerpoint/2010/main" val="938640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96334"/>
            <a:ext cx="1902444" cy="400110"/>
          </a:xfrm>
          <a:prstGeom prst="rect">
            <a:avLst/>
          </a:prstGeom>
        </p:spPr>
        <p:txBody>
          <a:bodyPr wrap="none">
            <a:spAutoFit/>
          </a:bodyPr>
          <a:lstStyle/>
          <a:p>
            <a:r>
              <a:rPr lang="en-US" sz="2000" b="1" dirty="0"/>
              <a:t>Why SQL Index?</a:t>
            </a:r>
          </a:p>
        </p:txBody>
      </p:sp>
      <p:sp>
        <p:nvSpPr>
          <p:cNvPr id="3" name="Rectangle 2"/>
          <p:cNvSpPr/>
          <p:nvPr/>
        </p:nvSpPr>
        <p:spPr>
          <a:xfrm>
            <a:off x="304800" y="750332"/>
            <a:ext cx="8458200" cy="5632311"/>
          </a:xfrm>
          <a:prstGeom prst="rect">
            <a:avLst/>
          </a:prstGeom>
        </p:spPr>
        <p:txBody>
          <a:bodyPr wrap="square">
            <a:spAutoFit/>
          </a:bodyPr>
          <a:lstStyle/>
          <a:p>
            <a:pPr algn="just"/>
            <a:r>
              <a:rPr lang="en-US" b="0" i="0" dirty="0" smtClean="0">
                <a:solidFill>
                  <a:srgbClr val="333333"/>
                </a:solidFill>
                <a:effectLst/>
                <a:latin typeface="inter-regular"/>
              </a:rPr>
              <a:t>The following reasons tell why Index is necessary in SQL:</a:t>
            </a:r>
          </a:p>
          <a:p>
            <a:pPr algn="just">
              <a:buFont typeface="Arial"/>
              <a:buChar char="•"/>
            </a:pPr>
            <a:r>
              <a:rPr lang="en-US" b="0" i="0" dirty="0" smtClean="0">
                <a:solidFill>
                  <a:srgbClr val="000000"/>
                </a:solidFill>
                <a:effectLst/>
                <a:latin typeface="inter-regular"/>
              </a:rPr>
              <a:t>SQL Indexes can search the information of the large database quickly.</a:t>
            </a:r>
          </a:p>
          <a:p>
            <a:pPr algn="just">
              <a:buFont typeface="Arial"/>
              <a:buChar char="•"/>
            </a:pPr>
            <a:r>
              <a:rPr lang="en-US" b="0" i="0" dirty="0" smtClean="0">
                <a:solidFill>
                  <a:srgbClr val="000000"/>
                </a:solidFill>
                <a:effectLst/>
                <a:latin typeface="inter-regular"/>
              </a:rPr>
              <a:t>This concept is a quick process for those columns, including different values.</a:t>
            </a:r>
          </a:p>
          <a:p>
            <a:pPr algn="just">
              <a:buFont typeface="Arial"/>
              <a:buChar char="•"/>
            </a:pPr>
            <a:r>
              <a:rPr lang="en-US" b="0" i="0" dirty="0" smtClean="0">
                <a:solidFill>
                  <a:srgbClr val="000000"/>
                </a:solidFill>
                <a:effectLst/>
                <a:latin typeface="inter-regular"/>
              </a:rPr>
              <a:t>This data structure sorts the data values of columns (fields) either in ascending or descending order. And then, it assigns the entry for each value.</a:t>
            </a:r>
          </a:p>
          <a:p>
            <a:pPr algn="just">
              <a:buFont typeface="Arial"/>
              <a:buChar char="•"/>
            </a:pPr>
            <a:r>
              <a:rPr lang="en-US" b="0" i="0" dirty="0" smtClean="0">
                <a:solidFill>
                  <a:srgbClr val="000000"/>
                </a:solidFill>
                <a:effectLst/>
                <a:latin typeface="inter-regular"/>
              </a:rPr>
              <a:t>Each Index table contains only two columns. The first column is </a:t>
            </a:r>
            <a:r>
              <a:rPr lang="en-US" b="0" i="0" dirty="0" err="1" smtClean="0">
                <a:solidFill>
                  <a:srgbClr val="000000"/>
                </a:solidFill>
                <a:effectLst/>
                <a:latin typeface="inter-regular"/>
              </a:rPr>
              <a:t>row_id</a:t>
            </a:r>
            <a:r>
              <a:rPr lang="en-US" b="0" i="0" dirty="0" smtClean="0">
                <a:solidFill>
                  <a:srgbClr val="000000"/>
                </a:solidFill>
                <a:effectLst/>
                <a:latin typeface="inter-regular"/>
              </a:rPr>
              <a:t>, and the other is indexed-column.</a:t>
            </a:r>
          </a:p>
          <a:p>
            <a:pPr algn="just">
              <a:buFont typeface="Arial"/>
              <a:buChar char="•"/>
            </a:pPr>
            <a:r>
              <a:rPr lang="en-US" b="0" i="0" dirty="0" smtClean="0">
                <a:solidFill>
                  <a:srgbClr val="000000"/>
                </a:solidFill>
                <a:effectLst/>
                <a:latin typeface="inter-regular"/>
              </a:rPr>
              <a:t>When indexes are used with smaller tables, the performance of the index may not be recognized.</a:t>
            </a:r>
          </a:p>
          <a:p>
            <a:pPr algn="just"/>
            <a:r>
              <a:rPr lang="en-US" b="1" i="0" dirty="0" smtClean="0">
                <a:effectLst/>
                <a:latin typeface="erdana"/>
              </a:rPr>
              <a:t>Create an INDEX</a:t>
            </a:r>
          </a:p>
          <a:p>
            <a:pPr algn="just"/>
            <a:r>
              <a:rPr lang="en-US" b="0" i="0" dirty="0" smtClean="0">
                <a:solidFill>
                  <a:srgbClr val="333333"/>
                </a:solidFill>
                <a:effectLst/>
                <a:latin typeface="inter-regular"/>
              </a:rPr>
              <a:t>In SQL, we can easily create the Index using the following CREATE Statement:</a:t>
            </a:r>
          </a:p>
          <a:p>
            <a:pPr algn="just">
              <a:buFont typeface="+mj-lt"/>
              <a:buAutoNum type="arabicPeriod"/>
            </a:pPr>
            <a:r>
              <a:rPr lang="en-US" b="1" i="0" dirty="0" smtClean="0">
                <a:solidFill>
                  <a:srgbClr val="006699"/>
                </a:solidFill>
                <a:effectLst/>
                <a:latin typeface="inter-regular"/>
              </a:rPr>
              <a:t>CREATE</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Index_Name</a:t>
            </a:r>
            <a:r>
              <a:rPr lang="en-US" b="0" i="0" dirty="0" smtClean="0">
                <a:solidFill>
                  <a:srgbClr val="000000"/>
                </a:solidFill>
                <a:effectLst/>
                <a:latin typeface="inter-regular"/>
              </a:rPr>
              <a:t> </a:t>
            </a:r>
            <a:r>
              <a:rPr lang="en-US" b="1" i="0" dirty="0" smtClean="0">
                <a:solidFill>
                  <a:srgbClr val="006699"/>
                </a:solidFill>
                <a:effectLst/>
                <a:latin typeface="inter-regular"/>
              </a:rPr>
              <a:t>ON</a:t>
            </a:r>
            <a:r>
              <a:rPr lang="en-US" b="0" i="0" dirty="0" smtClean="0">
                <a:solidFill>
                  <a:srgbClr val="000000"/>
                </a:solidFill>
                <a:effectLst/>
                <a:latin typeface="inter-regular"/>
              </a:rPr>
              <a:t> </a:t>
            </a:r>
            <a:r>
              <a:rPr lang="en-US" b="0" i="0" dirty="0" err="1" smtClean="0">
                <a:solidFill>
                  <a:srgbClr val="000000"/>
                </a:solidFill>
                <a:effectLst/>
                <a:latin typeface="inter-regular"/>
              </a:rPr>
              <a:t>Table_Name</a:t>
            </a:r>
            <a:r>
              <a:rPr lang="en-US" b="0" i="0" dirty="0" smtClean="0">
                <a:solidFill>
                  <a:srgbClr val="000000"/>
                </a:solidFill>
                <a:effectLst/>
                <a:latin typeface="inter-regular"/>
              </a:rPr>
              <a:t> ( </a:t>
            </a:r>
            <a:r>
              <a:rPr lang="en-US" b="0" i="0" dirty="0" err="1" smtClean="0">
                <a:solidFill>
                  <a:srgbClr val="000000"/>
                </a:solidFill>
                <a:effectLst/>
                <a:latin typeface="inter-regular"/>
              </a:rPr>
              <a:t>Column_Name</a:t>
            </a:r>
            <a:r>
              <a:rPr lang="en-US" b="0" i="0" dirty="0" smtClean="0">
                <a:solidFill>
                  <a:srgbClr val="000000"/>
                </a:solidFill>
                <a:effectLst/>
                <a:latin typeface="inter-regular"/>
              </a:rPr>
              <a:t>);  </a:t>
            </a:r>
          </a:p>
          <a:p>
            <a:pPr algn="just"/>
            <a:r>
              <a:rPr lang="en-US" b="0" i="0" dirty="0" smtClean="0">
                <a:solidFill>
                  <a:srgbClr val="333333"/>
                </a:solidFill>
                <a:effectLst/>
                <a:latin typeface="inter-regular"/>
              </a:rPr>
              <a:t>Here, </a:t>
            </a:r>
            <a:r>
              <a:rPr lang="en-US" b="1" i="0" dirty="0" err="1" smtClean="0">
                <a:solidFill>
                  <a:srgbClr val="333333"/>
                </a:solidFill>
                <a:effectLst/>
                <a:latin typeface="inter-bold"/>
              </a:rPr>
              <a:t>Index_Name</a:t>
            </a:r>
            <a:r>
              <a:rPr lang="en-US" b="0" i="0" dirty="0" smtClean="0">
                <a:solidFill>
                  <a:srgbClr val="333333"/>
                </a:solidFill>
                <a:effectLst/>
                <a:latin typeface="inter-regular"/>
              </a:rPr>
              <a:t> is the name of that index that we want to create, and </a:t>
            </a:r>
            <a:r>
              <a:rPr lang="en-US" b="1" i="0" dirty="0" err="1" smtClean="0">
                <a:solidFill>
                  <a:srgbClr val="333333"/>
                </a:solidFill>
                <a:effectLst/>
                <a:latin typeface="inter-bold"/>
              </a:rPr>
              <a:t>Table_Name</a:t>
            </a:r>
            <a:r>
              <a:rPr lang="en-US" b="0" i="0" dirty="0" smtClean="0">
                <a:solidFill>
                  <a:srgbClr val="333333"/>
                </a:solidFill>
                <a:effectLst/>
                <a:latin typeface="inter-regular"/>
              </a:rPr>
              <a:t> is the name of the table on which the index is to be created. The </a:t>
            </a:r>
            <a:r>
              <a:rPr lang="en-US" b="1" i="0" dirty="0" err="1" smtClean="0">
                <a:solidFill>
                  <a:srgbClr val="333333"/>
                </a:solidFill>
                <a:effectLst/>
                <a:latin typeface="inter-bold"/>
              </a:rPr>
              <a:t>Column_Name</a:t>
            </a:r>
            <a:r>
              <a:rPr lang="en-US" b="0" i="0" dirty="0" smtClean="0">
                <a:solidFill>
                  <a:srgbClr val="333333"/>
                </a:solidFill>
                <a:effectLst/>
                <a:latin typeface="inter-regular"/>
              </a:rPr>
              <a:t> represents the name of the column on which index is to be applied.</a:t>
            </a:r>
          </a:p>
          <a:p>
            <a:pPr algn="just"/>
            <a:r>
              <a:rPr lang="en-US" b="0" i="0" dirty="0" smtClean="0">
                <a:solidFill>
                  <a:srgbClr val="333333"/>
                </a:solidFill>
                <a:effectLst/>
                <a:latin typeface="inter-regular"/>
              </a:rPr>
              <a:t>If we want to create an index on the combination of two or more columns, then the following syntax can be used in SQL:</a:t>
            </a:r>
          </a:p>
          <a:p>
            <a:pPr algn="just">
              <a:buFont typeface="+mj-lt"/>
              <a:buAutoNum type="arabicPeriod"/>
            </a:pPr>
            <a:r>
              <a:rPr lang="en-US" b="1" i="0" dirty="0" smtClean="0">
                <a:solidFill>
                  <a:srgbClr val="006699"/>
                </a:solidFill>
                <a:effectLst/>
                <a:latin typeface="inter-regular"/>
              </a:rPr>
              <a:t>CREATE</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Index_Name</a:t>
            </a:r>
            <a:r>
              <a:rPr lang="en-US" b="0" i="0" dirty="0" smtClean="0">
                <a:solidFill>
                  <a:srgbClr val="000000"/>
                </a:solidFill>
                <a:effectLst/>
                <a:latin typeface="inter-regular"/>
              </a:rPr>
              <a:t> </a:t>
            </a:r>
            <a:r>
              <a:rPr lang="en-US" b="1" i="0" dirty="0" smtClean="0">
                <a:solidFill>
                  <a:srgbClr val="006699"/>
                </a:solidFill>
                <a:effectLst/>
                <a:latin typeface="inter-regular"/>
              </a:rPr>
              <a:t>ON</a:t>
            </a:r>
            <a:r>
              <a:rPr lang="en-US" b="0" i="0" dirty="0" smtClean="0">
                <a:solidFill>
                  <a:srgbClr val="000000"/>
                </a:solidFill>
                <a:effectLst/>
                <a:latin typeface="inter-regular"/>
              </a:rPr>
              <a:t> </a:t>
            </a:r>
            <a:r>
              <a:rPr lang="en-US" b="0" i="0" dirty="0" err="1" smtClean="0">
                <a:solidFill>
                  <a:srgbClr val="000000"/>
                </a:solidFill>
                <a:effectLst/>
                <a:latin typeface="inter-regular"/>
              </a:rPr>
              <a:t>Table_Name</a:t>
            </a:r>
            <a:r>
              <a:rPr lang="en-US" b="0" i="0" dirty="0" smtClean="0">
                <a:solidFill>
                  <a:srgbClr val="000000"/>
                </a:solidFill>
                <a:effectLst/>
                <a:latin typeface="inter-regular"/>
              </a:rPr>
              <a:t> ( column_name1, column_name2, ...., </a:t>
            </a:r>
            <a:r>
              <a:rPr lang="en-US" b="0" i="0" dirty="0" err="1" smtClean="0">
                <a:solidFill>
                  <a:srgbClr val="000000"/>
                </a:solidFill>
                <a:effectLst/>
                <a:latin typeface="inter-regular"/>
              </a:rPr>
              <a:t>column_nameN</a:t>
            </a:r>
            <a:r>
              <a:rPr lang="en-US" b="0" i="0" dirty="0" smtClean="0">
                <a:solidFill>
                  <a:srgbClr val="000000"/>
                </a:solidFill>
                <a:effectLst/>
                <a:latin typeface="inter-regular"/>
              </a:rPr>
              <a:t>);</a:t>
            </a:r>
            <a:endParaRPr lang="en-US" b="0" i="0" dirty="0">
              <a:solidFill>
                <a:srgbClr val="000000"/>
              </a:solidFill>
              <a:effectLst/>
              <a:latin typeface="inter-regular"/>
            </a:endParaRPr>
          </a:p>
        </p:txBody>
      </p:sp>
    </p:spTree>
    <p:extLst>
      <p:ext uri="{BB962C8B-B14F-4D97-AF65-F5344CB8AC3E}">
        <p14:creationId xmlns:p14="http://schemas.microsoft.com/office/powerpoint/2010/main" val="1126331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4572000" cy="646331"/>
          </a:xfrm>
          <a:prstGeom prst="rect">
            <a:avLst/>
          </a:prstGeom>
        </p:spPr>
        <p:txBody>
          <a:bodyPr>
            <a:spAutoFit/>
          </a:bodyPr>
          <a:lstStyle/>
          <a:p>
            <a:pPr algn="just"/>
            <a:r>
              <a:rPr lang="en-US" b="1" i="0" dirty="0" smtClean="0">
                <a:solidFill>
                  <a:srgbClr val="333333"/>
                </a:solidFill>
                <a:effectLst/>
                <a:latin typeface="inter-bold"/>
              </a:rPr>
              <a:t>Example for creating an Index in SQL:</a:t>
            </a:r>
            <a:endParaRPr lang="en-US" b="0" i="0" dirty="0" smtClean="0">
              <a:solidFill>
                <a:srgbClr val="333333"/>
              </a:solidFill>
              <a:effectLst/>
              <a:latin typeface="inter-regular"/>
            </a:endParaRPr>
          </a:p>
          <a:p>
            <a:pPr algn="just"/>
            <a:r>
              <a:rPr lang="en-US" b="0" i="0" dirty="0" smtClean="0">
                <a:solidFill>
                  <a:srgbClr val="333333"/>
                </a:solidFill>
                <a:effectLst/>
                <a:latin typeface="inter-regular"/>
              </a:rPr>
              <a:t>Let's take an Employee table:</a:t>
            </a:r>
            <a:endParaRPr lang="en-US" b="0" i="0" dirty="0">
              <a:solidFill>
                <a:srgbClr val="333333"/>
              </a:solidFill>
              <a:effectLst/>
              <a:latin typeface="inter-regular"/>
            </a:endParaRPr>
          </a:p>
        </p:txBody>
      </p:sp>
      <p:graphicFrame>
        <p:nvGraphicFramePr>
          <p:cNvPr id="3" name="Table 2"/>
          <p:cNvGraphicFramePr>
            <a:graphicFrameLocks noGrp="1"/>
          </p:cNvGraphicFramePr>
          <p:nvPr>
            <p:extLst>
              <p:ext uri="{D42A27DB-BD31-4B8C-83A1-F6EECF244321}">
                <p14:modId xmlns:p14="http://schemas.microsoft.com/office/powerpoint/2010/main" val="3467075964"/>
              </p:ext>
            </p:extLst>
          </p:nvPr>
        </p:nvGraphicFramePr>
        <p:xfrm>
          <a:off x="323675" y="1981200"/>
          <a:ext cx="8088175" cy="2042160"/>
        </p:xfrm>
        <a:graphic>
          <a:graphicData uri="http://schemas.openxmlformats.org/drawingml/2006/table">
            <a:tbl>
              <a:tblPr/>
              <a:tblGrid>
                <a:gridCol w="1617635"/>
                <a:gridCol w="1617635"/>
                <a:gridCol w="1617635"/>
                <a:gridCol w="1617635"/>
                <a:gridCol w="1617635"/>
              </a:tblGrid>
              <a:tr h="0">
                <a:tc>
                  <a:txBody>
                    <a:bodyPr/>
                    <a:lstStyle/>
                    <a:p>
                      <a:pPr algn="l" fontAlgn="t"/>
                      <a:r>
                        <a:rPr lang="en-US" dirty="0" err="1">
                          <a:solidFill>
                            <a:srgbClr val="000000"/>
                          </a:solidFill>
                          <a:effectLst/>
                          <a:latin typeface="times new roman"/>
                        </a:rPr>
                        <a:t>Emp_Id</a:t>
                      </a:r>
                      <a:endParaRPr lang="en-US" dirty="0">
                        <a:solidFill>
                          <a:srgbClr val="000000"/>
                        </a:solidFill>
                        <a:effectLst/>
                        <a:latin typeface="times new roman"/>
                      </a:endParaRPr>
                    </a:p>
                  </a:txBody>
                  <a:tcPr marT="91440" marB="91440">
                    <a:lnL w="7620" cap="flat" cmpd="sng" algn="ctr">
                      <a:solidFill>
                        <a:srgbClr val="80BE4A"/>
                      </a:solidFill>
                      <a:prstDash val="solid"/>
                      <a:round/>
                      <a:headEnd type="none" w="med" len="med"/>
                      <a:tailEnd type="none" w="med" len="med"/>
                    </a:lnL>
                    <a:lnR w="7620" cap="flat" cmpd="sng" algn="ctr">
                      <a:solidFill>
                        <a:srgbClr val="80BE4A"/>
                      </a:solidFill>
                      <a:prstDash val="solid"/>
                      <a:round/>
                      <a:headEnd type="none" w="med" len="med"/>
                      <a:tailEnd type="none" w="med" len="med"/>
                    </a:lnR>
                    <a:lnT w="7620" cap="flat" cmpd="sng" algn="ctr">
                      <a:solidFill>
                        <a:srgbClr val="80BE4A"/>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a:rPr>
                        <a:t>Emp_Name</a:t>
                      </a:r>
                    </a:p>
                  </a:txBody>
                  <a:tcPr marT="91440" marB="91440">
                    <a:lnL w="7620" cap="flat" cmpd="sng" algn="ctr">
                      <a:solidFill>
                        <a:srgbClr val="80BE4A"/>
                      </a:solidFill>
                      <a:prstDash val="solid"/>
                      <a:round/>
                      <a:headEnd type="none" w="med" len="med"/>
                      <a:tailEnd type="none" w="med" len="med"/>
                    </a:lnL>
                    <a:lnR w="7620" cap="flat" cmpd="sng" algn="ctr">
                      <a:solidFill>
                        <a:srgbClr val="80BE4A"/>
                      </a:solidFill>
                      <a:prstDash val="solid"/>
                      <a:round/>
                      <a:headEnd type="none" w="med" len="med"/>
                      <a:tailEnd type="none" w="med" len="med"/>
                    </a:lnR>
                    <a:lnT w="7620" cap="flat" cmpd="sng" algn="ctr">
                      <a:solidFill>
                        <a:srgbClr val="80BE4A"/>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a:rPr>
                        <a:t>Emp_Salary</a:t>
                      </a:r>
                    </a:p>
                  </a:txBody>
                  <a:tcPr marT="91440" marB="91440">
                    <a:lnL w="7620" cap="flat" cmpd="sng" algn="ctr">
                      <a:solidFill>
                        <a:srgbClr val="80BE4A"/>
                      </a:solidFill>
                      <a:prstDash val="solid"/>
                      <a:round/>
                      <a:headEnd type="none" w="med" len="med"/>
                      <a:tailEnd type="none" w="med" len="med"/>
                    </a:lnL>
                    <a:lnR w="7620" cap="flat" cmpd="sng" algn="ctr">
                      <a:solidFill>
                        <a:srgbClr val="80BE4A"/>
                      </a:solidFill>
                      <a:prstDash val="solid"/>
                      <a:round/>
                      <a:headEnd type="none" w="med" len="med"/>
                      <a:tailEnd type="none" w="med" len="med"/>
                    </a:lnR>
                    <a:lnT w="7620" cap="flat" cmpd="sng" algn="ctr">
                      <a:solidFill>
                        <a:srgbClr val="80BE4A"/>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a:rPr>
                        <a:t>Emp_City</a:t>
                      </a:r>
                    </a:p>
                  </a:txBody>
                  <a:tcPr marT="91440" marB="91440">
                    <a:lnL w="7620" cap="flat" cmpd="sng" algn="ctr">
                      <a:solidFill>
                        <a:srgbClr val="80BE4A"/>
                      </a:solidFill>
                      <a:prstDash val="solid"/>
                      <a:round/>
                      <a:headEnd type="none" w="med" len="med"/>
                      <a:tailEnd type="none" w="med" len="med"/>
                    </a:lnL>
                    <a:lnR w="7620" cap="flat" cmpd="sng" algn="ctr">
                      <a:solidFill>
                        <a:srgbClr val="80BE4A"/>
                      </a:solidFill>
                      <a:prstDash val="solid"/>
                      <a:round/>
                      <a:headEnd type="none" w="med" len="med"/>
                      <a:tailEnd type="none" w="med" len="med"/>
                    </a:lnR>
                    <a:lnT w="7620" cap="flat" cmpd="sng" algn="ctr">
                      <a:solidFill>
                        <a:srgbClr val="80BE4A"/>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a:rPr>
                        <a:t>Emp_State</a:t>
                      </a:r>
                    </a:p>
                  </a:txBody>
                  <a:tcPr marT="91440" marB="91440">
                    <a:lnL w="7620" cap="flat" cmpd="sng" algn="ctr">
                      <a:solidFill>
                        <a:srgbClr val="80BE4A"/>
                      </a:solidFill>
                      <a:prstDash val="solid"/>
                      <a:round/>
                      <a:headEnd type="none" w="med" len="med"/>
                      <a:tailEnd type="none" w="med" len="med"/>
                    </a:lnL>
                    <a:lnR w="7620" cap="flat" cmpd="sng" algn="ctr">
                      <a:solidFill>
                        <a:srgbClr val="80BE4A"/>
                      </a:solidFill>
                      <a:prstDash val="solid"/>
                      <a:round/>
                      <a:headEnd type="none" w="med" len="med"/>
                      <a:tailEnd type="none" w="med" len="med"/>
                    </a:lnR>
                    <a:lnT w="7620" cap="flat" cmpd="sng" algn="ctr">
                      <a:solidFill>
                        <a:srgbClr val="80BE4A"/>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C7CCBE"/>
                    </a:solidFill>
                  </a:tcPr>
                </a:tc>
              </a:tr>
              <a:tr h="0">
                <a:tc>
                  <a:txBody>
                    <a:bodyPr/>
                    <a:lstStyle/>
                    <a:p>
                      <a:pPr algn="just" fontAlgn="t"/>
                      <a:r>
                        <a:rPr lang="en-US">
                          <a:solidFill>
                            <a:srgbClr val="333333"/>
                          </a:solidFill>
                          <a:effectLst/>
                          <a:latin typeface="inter-regular"/>
                        </a:rPr>
                        <a:t>1001</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Akshay</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20000</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Noida</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U.P</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r>
              <a:tr h="0">
                <a:tc>
                  <a:txBody>
                    <a:bodyPr/>
                    <a:lstStyle/>
                    <a:p>
                      <a:pPr algn="just" fontAlgn="t"/>
                      <a:r>
                        <a:rPr lang="en-US">
                          <a:solidFill>
                            <a:srgbClr val="333333"/>
                          </a:solidFill>
                          <a:effectLst/>
                          <a:latin typeface="inter-regular"/>
                        </a:rPr>
                        <a:t>1002</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Ram</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dirty="0">
                          <a:solidFill>
                            <a:srgbClr val="333333"/>
                          </a:solidFill>
                          <a:effectLst/>
                          <a:latin typeface="inter-regular"/>
                        </a:rPr>
                        <a:t>35000</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Jaipur</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Rajasthan</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r>
              <a:tr h="0">
                <a:tc>
                  <a:txBody>
                    <a:bodyPr/>
                    <a:lstStyle/>
                    <a:p>
                      <a:pPr algn="just" fontAlgn="t"/>
                      <a:r>
                        <a:rPr lang="en-US">
                          <a:solidFill>
                            <a:srgbClr val="333333"/>
                          </a:solidFill>
                          <a:effectLst/>
                          <a:latin typeface="inter-regular"/>
                        </a:rPr>
                        <a:t>1003</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Shyam</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25000</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Gurgaon</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Haryana</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FFFFFF"/>
                    </a:solidFill>
                  </a:tcPr>
                </a:tc>
              </a:tr>
              <a:tr h="0">
                <a:tc>
                  <a:txBody>
                    <a:bodyPr/>
                    <a:lstStyle/>
                    <a:p>
                      <a:pPr algn="just" fontAlgn="t"/>
                      <a:r>
                        <a:rPr lang="en-US">
                          <a:solidFill>
                            <a:srgbClr val="333333"/>
                          </a:solidFill>
                          <a:effectLst/>
                          <a:latin typeface="inter-regular"/>
                        </a:rPr>
                        <a:t>1004</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Yatin</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30000</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Lucknow</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dirty="0">
                          <a:solidFill>
                            <a:srgbClr val="333333"/>
                          </a:solidFill>
                          <a:effectLst/>
                          <a:latin typeface="inter-regular"/>
                        </a:rPr>
                        <a:t>U.P</a:t>
                      </a:r>
                    </a:p>
                  </a:txBody>
                  <a:tcPr marL="60960" marR="60960" marT="60960" marB="60960">
                    <a:lnL w="7620" cap="flat" cmpd="sng" algn="ctr">
                      <a:solidFill>
                        <a:srgbClr val="C7CCBE"/>
                      </a:solidFill>
                      <a:prstDash val="solid"/>
                      <a:round/>
                      <a:headEnd type="none" w="med" len="med"/>
                      <a:tailEnd type="none" w="med" len="med"/>
                    </a:lnL>
                    <a:lnR w="7620" cap="flat" cmpd="sng" algn="ctr">
                      <a:solidFill>
                        <a:srgbClr val="C7CCBE"/>
                      </a:solidFill>
                      <a:prstDash val="solid"/>
                      <a:round/>
                      <a:headEnd type="none" w="med" len="med"/>
                      <a:tailEnd type="none" w="med" len="med"/>
                    </a:lnR>
                    <a:lnT w="7620" cap="flat" cmpd="sng" algn="ctr">
                      <a:solidFill>
                        <a:srgbClr val="C7CCBE"/>
                      </a:solidFill>
                      <a:prstDash val="solid"/>
                      <a:round/>
                      <a:headEnd type="none" w="med" len="med"/>
                      <a:tailEnd type="none" w="med" len="med"/>
                    </a:lnT>
                    <a:lnB w="7620" cap="flat" cmpd="sng" algn="ctr">
                      <a:solidFill>
                        <a:srgbClr val="C7CCBE"/>
                      </a:solidFill>
                      <a:prstDash val="solid"/>
                      <a:round/>
                      <a:headEnd type="none" w="med" len="med"/>
                      <a:tailEnd type="none" w="med" len="med"/>
                    </a:lnB>
                    <a:solidFill>
                      <a:srgbClr val="EFF1EB"/>
                    </a:solidFill>
                  </a:tcPr>
                </a:tc>
              </a:tr>
            </a:tbl>
          </a:graphicData>
        </a:graphic>
      </p:graphicFrame>
      <p:sp>
        <p:nvSpPr>
          <p:cNvPr id="4" name="Rectangle 3"/>
          <p:cNvSpPr/>
          <p:nvPr/>
        </p:nvSpPr>
        <p:spPr>
          <a:xfrm>
            <a:off x="457200" y="4419600"/>
            <a:ext cx="7315200" cy="646331"/>
          </a:xfrm>
          <a:prstGeom prst="rect">
            <a:avLst/>
          </a:prstGeom>
        </p:spPr>
        <p:txBody>
          <a:bodyPr wrap="square">
            <a:spAutoFit/>
          </a:bodyPr>
          <a:lstStyle/>
          <a:p>
            <a:r>
              <a:rPr lang="en-US" b="0" i="0" dirty="0" smtClean="0">
                <a:solidFill>
                  <a:srgbClr val="333333"/>
                </a:solidFill>
                <a:effectLst/>
                <a:latin typeface="inter-regular"/>
              </a:rPr>
              <a:t>The following SQL query creates an Index </a:t>
            </a:r>
            <a:r>
              <a:rPr lang="en-US" b="1" i="0" dirty="0" smtClean="0">
                <a:solidFill>
                  <a:srgbClr val="333333"/>
                </a:solidFill>
                <a:effectLst/>
                <a:latin typeface="inter-bold"/>
              </a:rPr>
              <a:t>'</a:t>
            </a:r>
            <a:r>
              <a:rPr lang="en-US" b="1" i="0" dirty="0" err="1" smtClean="0">
                <a:solidFill>
                  <a:srgbClr val="333333"/>
                </a:solidFill>
                <a:effectLst/>
                <a:latin typeface="inter-bold"/>
              </a:rPr>
              <a:t>Index_state</a:t>
            </a:r>
            <a:r>
              <a:rPr lang="en-US" b="1" i="0" dirty="0" smtClean="0">
                <a:solidFill>
                  <a:srgbClr val="333333"/>
                </a:solidFill>
                <a:effectLst/>
                <a:latin typeface="inter-bold"/>
              </a:rPr>
              <a:t>'</a:t>
            </a:r>
            <a:r>
              <a:rPr lang="en-US" b="0" i="0" dirty="0" smtClean="0">
                <a:solidFill>
                  <a:srgbClr val="333333"/>
                </a:solidFill>
                <a:effectLst/>
                <a:latin typeface="inter-regular"/>
              </a:rPr>
              <a:t> on </a:t>
            </a:r>
            <a:r>
              <a:rPr lang="en-US" b="1" i="0" dirty="0" smtClean="0">
                <a:solidFill>
                  <a:srgbClr val="333333"/>
                </a:solidFill>
                <a:effectLst/>
                <a:latin typeface="inter-bold"/>
              </a:rPr>
              <a:t>the </a:t>
            </a:r>
            <a:r>
              <a:rPr lang="en-US" b="1" i="0" dirty="0" err="1" smtClean="0">
                <a:solidFill>
                  <a:srgbClr val="333333"/>
                </a:solidFill>
                <a:effectLst/>
                <a:latin typeface="inter-bold"/>
              </a:rPr>
              <a:t>Emp_State</a:t>
            </a:r>
            <a:r>
              <a:rPr lang="en-US" b="0" i="0" dirty="0" smtClean="0">
                <a:solidFill>
                  <a:srgbClr val="333333"/>
                </a:solidFill>
                <a:effectLst/>
                <a:latin typeface="inter-regular"/>
              </a:rPr>
              <a:t> column of the </a:t>
            </a:r>
            <a:r>
              <a:rPr lang="en-US" b="1" i="0" dirty="0" smtClean="0">
                <a:solidFill>
                  <a:srgbClr val="333333"/>
                </a:solidFill>
                <a:effectLst/>
                <a:latin typeface="inter-bold"/>
              </a:rPr>
              <a:t>Employee</a:t>
            </a:r>
            <a:r>
              <a:rPr lang="en-US" b="0" i="0" dirty="0" smtClean="0">
                <a:solidFill>
                  <a:srgbClr val="333333"/>
                </a:solidFill>
                <a:effectLst/>
                <a:latin typeface="inter-regular"/>
              </a:rPr>
              <a:t> table.</a:t>
            </a:r>
            <a:endParaRPr lang="en-US" dirty="0"/>
          </a:p>
        </p:txBody>
      </p:sp>
    </p:spTree>
    <p:extLst>
      <p:ext uri="{BB962C8B-B14F-4D97-AF65-F5344CB8AC3E}">
        <p14:creationId xmlns:p14="http://schemas.microsoft.com/office/powerpoint/2010/main" val="333324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05800" cy="1477328"/>
          </a:xfrm>
          <a:prstGeom prst="rect">
            <a:avLst/>
          </a:prstGeom>
        </p:spPr>
        <p:txBody>
          <a:bodyPr wrap="square">
            <a:spAutoFit/>
          </a:bodyPr>
          <a:lstStyle/>
          <a:p>
            <a:pPr algn="just"/>
            <a:r>
              <a:rPr lang="en-US" b="1" i="0" dirty="0" smtClean="0">
                <a:solidFill>
                  <a:srgbClr val="006699"/>
                </a:solidFill>
                <a:effectLst/>
                <a:latin typeface="inter-regular"/>
              </a:rPr>
              <a:t>CREATE</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index_state</a:t>
            </a:r>
            <a:r>
              <a:rPr lang="en-US" b="0" i="0" dirty="0" smtClean="0">
                <a:solidFill>
                  <a:srgbClr val="000000"/>
                </a:solidFill>
                <a:effectLst/>
                <a:latin typeface="inter-regular"/>
              </a:rPr>
              <a:t> </a:t>
            </a:r>
            <a:r>
              <a:rPr lang="en-US" b="1" i="0" dirty="0" smtClean="0">
                <a:solidFill>
                  <a:srgbClr val="006699"/>
                </a:solidFill>
                <a:effectLst/>
                <a:latin typeface="inter-regular"/>
              </a:rPr>
              <a:t>ON</a:t>
            </a:r>
            <a:r>
              <a:rPr lang="en-US" b="0" i="0" dirty="0" smtClean="0">
                <a:solidFill>
                  <a:srgbClr val="000000"/>
                </a:solidFill>
                <a:effectLst/>
                <a:latin typeface="inter-regular"/>
              </a:rPr>
              <a:t> Employee (</a:t>
            </a:r>
            <a:r>
              <a:rPr lang="en-US" b="0" i="0" dirty="0" err="1" smtClean="0">
                <a:solidFill>
                  <a:srgbClr val="000000"/>
                </a:solidFill>
                <a:effectLst/>
                <a:latin typeface="inter-regular"/>
              </a:rPr>
              <a:t>Emp_State</a:t>
            </a:r>
            <a:r>
              <a:rPr lang="en-US" b="0" i="0" dirty="0" smtClean="0">
                <a:solidFill>
                  <a:srgbClr val="000000"/>
                </a:solidFill>
                <a:effectLst/>
                <a:latin typeface="inter-regular"/>
              </a:rPr>
              <a:t>);  </a:t>
            </a:r>
          </a:p>
          <a:p>
            <a:pPr algn="just"/>
            <a:r>
              <a:rPr lang="en-US" b="0" i="0" dirty="0" smtClean="0">
                <a:solidFill>
                  <a:srgbClr val="333333"/>
                </a:solidFill>
                <a:effectLst/>
                <a:latin typeface="inter-regular"/>
              </a:rPr>
              <a:t>Suppose we want to create an index on the combination of the </a:t>
            </a:r>
            <a:r>
              <a:rPr lang="en-US" b="1" i="0" dirty="0" err="1" smtClean="0">
                <a:solidFill>
                  <a:srgbClr val="333333"/>
                </a:solidFill>
                <a:effectLst/>
                <a:latin typeface="inter-bold"/>
              </a:rPr>
              <a:t>Emp_city</a:t>
            </a:r>
            <a:r>
              <a:rPr lang="en-US" b="0" i="0" dirty="0" smtClean="0">
                <a:solidFill>
                  <a:srgbClr val="333333"/>
                </a:solidFill>
                <a:effectLst/>
                <a:latin typeface="inter-regular"/>
              </a:rPr>
              <a:t> and the </a:t>
            </a:r>
            <a:r>
              <a:rPr lang="en-US" b="1" i="0" dirty="0" err="1" smtClean="0">
                <a:solidFill>
                  <a:srgbClr val="333333"/>
                </a:solidFill>
                <a:effectLst/>
                <a:latin typeface="inter-bold"/>
              </a:rPr>
              <a:t>Emp_State</a:t>
            </a:r>
            <a:r>
              <a:rPr lang="en-US" b="0" i="0" dirty="0" smtClean="0">
                <a:solidFill>
                  <a:srgbClr val="333333"/>
                </a:solidFill>
                <a:effectLst/>
                <a:latin typeface="inter-regular"/>
              </a:rPr>
              <a:t> column of the above </a:t>
            </a:r>
            <a:r>
              <a:rPr lang="en-US" b="1" i="0" dirty="0" smtClean="0">
                <a:solidFill>
                  <a:srgbClr val="333333"/>
                </a:solidFill>
                <a:effectLst/>
                <a:latin typeface="inter-bold"/>
              </a:rPr>
              <a:t>Employee</a:t>
            </a:r>
            <a:r>
              <a:rPr lang="en-US" b="0" i="0" dirty="0" smtClean="0">
                <a:solidFill>
                  <a:srgbClr val="333333"/>
                </a:solidFill>
                <a:effectLst/>
                <a:latin typeface="inter-regular"/>
              </a:rPr>
              <a:t> table. For this, we have to use the following query:</a:t>
            </a:r>
          </a:p>
          <a:p>
            <a:pPr algn="just">
              <a:buFont typeface="+mj-lt"/>
              <a:buAutoNum type="arabicPeriod"/>
            </a:pPr>
            <a:r>
              <a:rPr lang="en-US" b="1" i="0" dirty="0" smtClean="0">
                <a:solidFill>
                  <a:srgbClr val="006699"/>
                </a:solidFill>
                <a:effectLst/>
                <a:latin typeface="inter-regular"/>
              </a:rPr>
              <a:t>CREATE</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index_city_State</a:t>
            </a:r>
            <a:r>
              <a:rPr lang="en-US" b="0" i="0" dirty="0" smtClean="0">
                <a:solidFill>
                  <a:srgbClr val="000000"/>
                </a:solidFill>
                <a:effectLst/>
                <a:latin typeface="inter-regular"/>
              </a:rPr>
              <a:t> </a:t>
            </a:r>
            <a:r>
              <a:rPr lang="en-US" b="1" i="0" dirty="0" smtClean="0">
                <a:solidFill>
                  <a:srgbClr val="006699"/>
                </a:solidFill>
                <a:effectLst/>
                <a:latin typeface="inter-regular"/>
              </a:rPr>
              <a:t>ON</a:t>
            </a:r>
            <a:r>
              <a:rPr lang="en-US" b="0" i="0" dirty="0" smtClean="0">
                <a:solidFill>
                  <a:srgbClr val="000000"/>
                </a:solidFill>
                <a:effectLst/>
                <a:latin typeface="inter-regular"/>
              </a:rPr>
              <a:t> Employee (</a:t>
            </a:r>
            <a:r>
              <a:rPr lang="en-US" b="0" i="0" dirty="0" err="1" smtClean="0">
                <a:solidFill>
                  <a:srgbClr val="000000"/>
                </a:solidFill>
                <a:effectLst/>
                <a:latin typeface="inter-regular"/>
              </a:rPr>
              <a:t>Emp_City</a:t>
            </a:r>
            <a:r>
              <a:rPr lang="en-US" b="0" i="0" dirty="0" smtClean="0">
                <a:solidFill>
                  <a:srgbClr val="000000"/>
                </a:solidFill>
                <a:effectLst/>
                <a:latin typeface="inter-regular"/>
              </a:rPr>
              <a:t>, </a:t>
            </a:r>
            <a:r>
              <a:rPr lang="en-US" b="0" i="0" dirty="0" err="1" smtClean="0">
                <a:solidFill>
                  <a:srgbClr val="000000"/>
                </a:solidFill>
                <a:effectLst/>
                <a:latin typeface="inter-regular"/>
              </a:rPr>
              <a:t>Emp_State</a:t>
            </a:r>
            <a:r>
              <a:rPr lang="en-US" b="0" i="0" dirty="0" smtClean="0">
                <a:solidFill>
                  <a:srgbClr val="000000"/>
                </a:solidFill>
                <a:effectLst/>
                <a:latin typeface="inter-regular"/>
              </a:rPr>
              <a:t>);  </a:t>
            </a:r>
            <a:endParaRPr lang="en-US" b="0" i="0" dirty="0">
              <a:solidFill>
                <a:srgbClr val="000000"/>
              </a:solidFill>
              <a:effectLst/>
              <a:latin typeface="inter-regular"/>
            </a:endParaRPr>
          </a:p>
        </p:txBody>
      </p:sp>
      <p:sp>
        <p:nvSpPr>
          <p:cNvPr id="3" name="Rectangle 2"/>
          <p:cNvSpPr/>
          <p:nvPr/>
        </p:nvSpPr>
        <p:spPr>
          <a:xfrm>
            <a:off x="304800" y="1905000"/>
            <a:ext cx="8382000" cy="2031325"/>
          </a:xfrm>
          <a:prstGeom prst="rect">
            <a:avLst/>
          </a:prstGeom>
        </p:spPr>
        <p:txBody>
          <a:bodyPr wrap="square">
            <a:spAutoFit/>
          </a:bodyPr>
          <a:lstStyle/>
          <a:p>
            <a:pPr algn="just"/>
            <a:r>
              <a:rPr lang="en-US" b="1" i="0" dirty="0" smtClean="0">
                <a:effectLst/>
                <a:latin typeface="erdana"/>
              </a:rPr>
              <a:t>Create UNIQUE INDEX</a:t>
            </a:r>
          </a:p>
          <a:p>
            <a:pPr algn="just"/>
            <a:r>
              <a:rPr lang="en-US" b="0" i="0" dirty="0" smtClean="0">
                <a:solidFill>
                  <a:srgbClr val="333333"/>
                </a:solidFill>
                <a:effectLst/>
                <a:latin typeface="inter-regular"/>
              </a:rPr>
              <a:t>Unique Index is the same as the Primary key in SQL. The unique index does not allow selecting those columns which contain duplicate values.</a:t>
            </a:r>
          </a:p>
          <a:p>
            <a:pPr algn="just"/>
            <a:r>
              <a:rPr lang="en-US" b="0" i="0" dirty="0" smtClean="0">
                <a:solidFill>
                  <a:srgbClr val="333333"/>
                </a:solidFill>
                <a:effectLst/>
                <a:latin typeface="inter-regular"/>
              </a:rPr>
              <a:t>This index is the best way to maintain the data integrity of the SQL tables.</a:t>
            </a:r>
          </a:p>
          <a:p>
            <a:pPr algn="just"/>
            <a:r>
              <a:rPr lang="en-US" b="1" i="0" dirty="0" smtClean="0">
                <a:solidFill>
                  <a:srgbClr val="333333"/>
                </a:solidFill>
                <a:effectLst/>
                <a:latin typeface="inter-bold"/>
              </a:rPr>
              <a:t>Syntax for creating the Unique Index is as follows:</a:t>
            </a:r>
            <a:endParaRPr lang="en-US" b="0" i="0" dirty="0" smtClean="0">
              <a:solidFill>
                <a:srgbClr val="333333"/>
              </a:solidFill>
              <a:effectLst/>
              <a:latin typeface="inter-regular"/>
            </a:endParaRPr>
          </a:p>
          <a:p>
            <a:pPr algn="just">
              <a:buFont typeface="+mj-lt"/>
              <a:buAutoNum type="arabicPeriod"/>
            </a:pPr>
            <a:r>
              <a:rPr lang="en-US" b="1" i="0" dirty="0" smtClean="0">
                <a:solidFill>
                  <a:srgbClr val="006699"/>
                </a:solidFill>
                <a:effectLst/>
                <a:latin typeface="inter-regular"/>
              </a:rPr>
              <a:t>CREATE</a:t>
            </a:r>
            <a:r>
              <a:rPr lang="en-US" b="0" i="0" dirty="0" smtClean="0">
                <a:solidFill>
                  <a:srgbClr val="000000"/>
                </a:solidFill>
                <a:effectLst/>
                <a:latin typeface="inter-regular"/>
              </a:rPr>
              <a:t> </a:t>
            </a:r>
            <a:r>
              <a:rPr lang="en-US" b="1" i="0" dirty="0" smtClean="0">
                <a:solidFill>
                  <a:srgbClr val="006699"/>
                </a:solidFill>
                <a:effectLst/>
                <a:latin typeface="inter-regular"/>
              </a:rPr>
              <a:t>UNIQUE</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Index_Name</a:t>
            </a:r>
            <a:r>
              <a:rPr lang="en-US" b="0" i="0" dirty="0" smtClean="0">
                <a:solidFill>
                  <a:srgbClr val="000000"/>
                </a:solidFill>
                <a:effectLst/>
                <a:latin typeface="inter-regular"/>
              </a:rPr>
              <a:t> </a:t>
            </a:r>
            <a:r>
              <a:rPr lang="en-US" b="1" i="0" dirty="0" smtClean="0">
                <a:solidFill>
                  <a:srgbClr val="006699"/>
                </a:solidFill>
                <a:effectLst/>
                <a:latin typeface="inter-regular"/>
              </a:rPr>
              <a:t>ON</a:t>
            </a:r>
            <a:r>
              <a:rPr lang="en-US" b="0" i="0" dirty="0" smtClean="0">
                <a:solidFill>
                  <a:srgbClr val="000000"/>
                </a:solidFill>
                <a:effectLst/>
                <a:latin typeface="inter-regular"/>
              </a:rPr>
              <a:t> </a:t>
            </a:r>
            <a:r>
              <a:rPr lang="en-US" b="0" i="0" dirty="0" err="1" smtClean="0">
                <a:solidFill>
                  <a:srgbClr val="000000"/>
                </a:solidFill>
                <a:effectLst/>
                <a:latin typeface="inter-regular"/>
              </a:rPr>
              <a:t>Table_Name</a:t>
            </a:r>
            <a:r>
              <a:rPr lang="en-US" b="0" i="0" dirty="0" smtClean="0">
                <a:solidFill>
                  <a:srgbClr val="000000"/>
                </a:solidFill>
                <a:effectLst/>
                <a:latin typeface="inter-regular"/>
              </a:rPr>
              <a:t> ( </a:t>
            </a:r>
            <a:r>
              <a:rPr lang="en-US" b="0" i="0" dirty="0" err="1" smtClean="0">
                <a:solidFill>
                  <a:srgbClr val="000000"/>
                </a:solidFill>
                <a:effectLst/>
                <a:latin typeface="inter-regular"/>
              </a:rPr>
              <a:t>Column_Name</a:t>
            </a:r>
            <a:r>
              <a:rPr lang="en-US" b="0" i="0" dirty="0" smtClean="0">
                <a:solidFill>
                  <a:srgbClr val="000000"/>
                </a:solidFill>
                <a:effectLst/>
                <a:latin typeface="inter-regular"/>
              </a:rPr>
              <a:t>);  </a:t>
            </a:r>
          </a:p>
          <a:p>
            <a:pPr algn="just"/>
            <a:r>
              <a:rPr lang="en-US" b="1" i="0" dirty="0" smtClean="0">
                <a:solidFill>
                  <a:srgbClr val="333333"/>
                </a:solidFill>
                <a:effectLst/>
                <a:latin typeface="inter-bold"/>
              </a:rPr>
              <a:t>Example for creating a Unique Index in SQL:</a:t>
            </a:r>
            <a:endParaRPr lang="en-US" b="0" i="0" dirty="0">
              <a:solidFill>
                <a:srgbClr val="333333"/>
              </a:solidFill>
              <a:effectLst/>
              <a:latin typeface="inter-regular"/>
            </a:endParaRPr>
          </a:p>
        </p:txBody>
      </p:sp>
      <p:sp>
        <p:nvSpPr>
          <p:cNvPr id="4" name="Rectangle 3"/>
          <p:cNvSpPr/>
          <p:nvPr/>
        </p:nvSpPr>
        <p:spPr>
          <a:xfrm>
            <a:off x="381000" y="4191000"/>
            <a:ext cx="8305800" cy="1754326"/>
          </a:xfrm>
          <a:prstGeom prst="rect">
            <a:avLst/>
          </a:prstGeom>
        </p:spPr>
        <p:txBody>
          <a:bodyPr wrap="square">
            <a:spAutoFit/>
          </a:bodyPr>
          <a:lstStyle/>
          <a:p>
            <a:pPr algn="just"/>
            <a:r>
              <a:rPr lang="en-US" b="0" i="0" dirty="0" smtClean="0">
                <a:solidFill>
                  <a:srgbClr val="333333"/>
                </a:solidFill>
                <a:effectLst/>
                <a:latin typeface="inter-regular"/>
              </a:rPr>
              <a:t>Let's take the above Employee table. </a:t>
            </a:r>
          </a:p>
          <a:p>
            <a:pPr algn="just"/>
            <a:endParaRPr lang="en-US" dirty="0">
              <a:solidFill>
                <a:srgbClr val="333333"/>
              </a:solidFill>
              <a:latin typeface="inter-regular"/>
            </a:endParaRPr>
          </a:p>
          <a:p>
            <a:pPr algn="just"/>
            <a:r>
              <a:rPr lang="en-US" b="0" i="0" dirty="0" smtClean="0">
                <a:solidFill>
                  <a:srgbClr val="333333"/>
                </a:solidFill>
                <a:effectLst/>
                <a:latin typeface="inter-regular"/>
              </a:rPr>
              <a:t>The following SQL query creates the unique index </a:t>
            </a:r>
            <a:r>
              <a:rPr lang="en-US" b="0" i="0" dirty="0" err="1" smtClean="0">
                <a:solidFill>
                  <a:srgbClr val="333333"/>
                </a:solidFill>
                <a:effectLst/>
                <a:latin typeface="inter-regular"/>
              </a:rPr>
              <a:t>i</a:t>
            </a:r>
            <a:r>
              <a:rPr lang="en-US" b="1" i="0" dirty="0" err="1" smtClean="0">
                <a:solidFill>
                  <a:srgbClr val="333333"/>
                </a:solidFill>
                <a:effectLst/>
                <a:latin typeface="inter-bold"/>
              </a:rPr>
              <a:t>ndex_salary</a:t>
            </a:r>
            <a:r>
              <a:rPr lang="en-US" b="0" i="0" dirty="0" smtClean="0">
                <a:solidFill>
                  <a:srgbClr val="333333"/>
                </a:solidFill>
                <a:effectLst/>
                <a:latin typeface="inter-regular"/>
              </a:rPr>
              <a:t> on the </a:t>
            </a:r>
            <a:r>
              <a:rPr lang="en-US" b="1" i="0" dirty="0" err="1" smtClean="0">
                <a:solidFill>
                  <a:srgbClr val="333333"/>
                </a:solidFill>
                <a:effectLst/>
                <a:latin typeface="inter-bold"/>
              </a:rPr>
              <a:t>Emp_Salary</a:t>
            </a:r>
            <a:r>
              <a:rPr lang="en-US" b="0" i="0" dirty="0" smtClean="0">
                <a:solidFill>
                  <a:srgbClr val="333333"/>
                </a:solidFill>
                <a:effectLst/>
                <a:latin typeface="inter-regular"/>
              </a:rPr>
              <a:t> column of the </a:t>
            </a:r>
            <a:r>
              <a:rPr lang="en-US" b="1" i="0" dirty="0" smtClean="0">
                <a:solidFill>
                  <a:srgbClr val="333333"/>
                </a:solidFill>
                <a:effectLst/>
                <a:latin typeface="inter-bold"/>
              </a:rPr>
              <a:t>Employee</a:t>
            </a:r>
            <a:r>
              <a:rPr lang="en-US" b="0" i="0" dirty="0" smtClean="0">
                <a:solidFill>
                  <a:srgbClr val="333333"/>
                </a:solidFill>
                <a:effectLst/>
                <a:latin typeface="inter-regular"/>
              </a:rPr>
              <a:t> table.</a:t>
            </a:r>
          </a:p>
          <a:p>
            <a:pPr algn="just"/>
            <a:endParaRPr lang="en-US" b="1" i="0" dirty="0" smtClean="0">
              <a:solidFill>
                <a:srgbClr val="006699"/>
              </a:solidFill>
              <a:effectLst/>
              <a:latin typeface="inter-regular"/>
            </a:endParaRPr>
          </a:p>
          <a:p>
            <a:pPr algn="just"/>
            <a:r>
              <a:rPr lang="en-US" b="1" i="0" dirty="0" smtClean="0">
                <a:solidFill>
                  <a:srgbClr val="006699"/>
                </a:solidFill>
                <a:effectLst/>
                <a:latin typeface="inter-regular"/>
              </a:rPr>
              <a:t>CREATE</a:t>
            </a:r>
            <a:r>
              <a:rPr lang="en-US" b="0" i="0" dirty="0" smtClean="0">
                <a:solidFill>
                  <a:srgbClr val="000000"/>
                </a:solidFill>
                <a:effectLst/>
                <a:latin typeface="inter-regular"/>
              </a:rPr>
              <a:t> </a:t>
            </a:r>
            <a:r>
              <a:rPr lang="en-US" b="1" i="0" dirty="0" smtClean="0">
                <a:solidFill>
                  <a:srgbClr val="006699"/>
                </a:solidFill>
                <a:effectLst/>
                <a:latin typeface="inter-regular"/>
              </a:rPr>
              <a:t>UNIQUE</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index_salary</a:t>
            </a:r>
            <a:r>
              <a:rPr lang="en-US" b="0" i="0" dirty="0" smtClean="0">
                <a:solidFill>
                  <a:srgbClr val="000000"/>
                </a:solidFill>
                <a:effectLst/>
                <a:latin typeface="inter-regular"/>
              </a:rPr>
              <a:t> </a:t>
            </a:r>
            <a:r>
              <a:rPr lang="en-US" b="1" i="0" dirty="0" smtClean="0">
                <a:solidFill>
                  <a:srgbClr val="006699"/>
                </a:solidFill>
                <a:effectLst/>
                <a:latin typeface="inter-regular"/>
              </a:rPr>
              <a:t>ON</a:t>
            </a:r>
            <a:r>
              <a:rPr lang="en-US" b="0" i="0" dirty="0" smtClean="0">
                <a:solidFill>
                  <a:srgbClr val="000000"/>
                </a:solidFill>
                <a:effectLst/>
                <a:latin typeface="inter-regular"/>
              </a:rPr>
              <a:t> Employee (</a:t>
            </a:r>
            <a:r>
              <a:rPr lang="en-US" b="0" i="0" dirty="0" err="1" smtClean="0">
                <a:solidFill>
                  <a:srgbClr val="000000"/>
                </a:solidFill>
                <a:effectLst/>
                <a:latin typeface="inter-regular"/>
              </a:rPr>
              <a:t>Emp_Salary</a:t>
            </a:r>
            <a:r>
              <a:rPr lang="en-US" b="0" i="0" dirty="0" smtClean="0">
                <a:solidFill>
                  <a:srgbClr val="000000"/>
                </a:solidFill>
                <a:effectLst/>
                <a:latin typeface="inter-regular"/>
              </a:rPr>
              <a:t>);  </a:t>
            </a:r>
            <a:endParaRPr lang="en-US" b="0" i="0" dirty="0">
              <a:solidFill>
                <a:srgbClr val="000000"/>
              </a:solidFill>
              <a:effectLst/>
              <a:latin typeface="inter-regular"/>
            </a:endParaRPr>
          </a:p>
        </p:txBody>
      </p:sp>
    </p:spTree>
    <p:extLst>
      <p:ext uri="{BB962C8B-B14F-4D97-AF65-F5344CB8AC3E}">
        <p14:creationId xmlns:p14="http://schemas.microsoft.com/office/powerpoint/2010/main" val="417733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964" y="152400"/>
            <a:ext cx="8153400" cy="1200329"/>
          </a:xfrm>
          <a:prstGeom prst="rect">
            <a:avLst/>
          </a:prstGeom>
        </p:spPr>
        <p:txBody>
          <a:bodyPr wrap="square">
            <a:spAutoFit/>
          </a:bodyPr>
          <a:lstStyle/>
          <a:p>
            <a:pPr algn="just"/>
            <a:r>
              <a:rPr lang="en-US" b="0" i="0" dirty="0" smtClean="0">
                <a:effectLst/>
                <a:latin typeface="erdana"/>
              </a:rPr>
              <a:t>Rename an INDEX</a:t>
            </a:r>
          </a:p>
          <a:p>
            <a:pPr algn="just"/>
            <a:r>
              <a:rPr lang="en-US" b="0" i="0" dirty="0" smtClean="0">
                <a:solidFill>
                  <a:srgbClr val="333333"/>
                </a:solidFill>
                <a:effectLst/>
                <a:latin typeface="inter-regular"/>
              </a:rPr>
              <a:t>We can easily rename the index of the table in the relational database using the ALTER command.</a:t>
            </a:r>
          </a:p>
          <a:p>
            <a:pPr algn="just"/>
            <a:r>
              <a:rPr lang="en-US" b="1" i="0" dirty="0" smtClean="0">
                <a:solidFill>
                  <a:srgbClr val="333333"/>
                </a:solidFill>
                <a:effectLst/>
                <a:latin typeface="inter-bold"/>
              </a:rPr>
              <a:t>Syntax:</a:t>
            </a:r>
            <a:endParaRPr lang="en-US" b="0" i="0" dirty="0">
              <a:solidFill>
                <a:srgbClr val="333333"/>
              </a:solidFill>
              <a:effectLst/>
              <a:latin typeface="inter-regular"/>
            </a:endParaRPr>
          </a:p>
        </p:txBody>
      </p:sp>
      <p:sp>
        <p:nvSpPr>
          <p:cNvPr id="3" name="Rectangle 2"/>
          <p:cNvSpPr/>
          <p:nvPr/>
        </p:nvSpPr>
        <p:spPr>
          <a:xfrm>
            <a:off x="178964" y="1387688"/>
            <a:ext cx="8812636" cy="1754326"/>
          </a:xfrm>
          <a:prstGeom prst="rect">
            <a:avLst/>
          </a:prstGeom>
        </p:spPr>
        <p:txBody>
          <a:bodyPr wrap="square">
            <a:spAutoFit/>
          </a:bodyPr>
          <a:lstStyle/>
          <a:p>
            <a:pPr algn="just"/>
            <a:r>
              <a:rPr lang="en-US" b="1" i="0" dirty="0" smtClean="0">
                <a:solidFill>
                  <a:srgbClr val="006699"/>
                </a:solidFill>
                <a:effectLst/>
                <a:latin typeface="inter-regular"/>
              </a:rPr>
              <a:t>ALTER</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old_Index_Name</a:t>
            </a:r>
            <a:r>
              <a:rPr lang="en-US" b="0" i="0" dirty="0" smtClean="0">
                <a:solidFill>
                  <a:srgbClr val="000000"/>
                </a:solidFill>
                <a:effectLst/>
                <a:latin typeface="inter-regular"/>
              </a:rPr>
              <a:t> RENAME </a:t>
            </a:r>
            <a:r>
              <a:rPr lang="en-US" b="1" i="0" dirty="0" smtClean="0">
                <a:solidFill>
                  <a:srgbClr val="006699"/>
                </a:solidFill>
                <a:effectLst/>
                <a:latin typeface="inter-regular"/>
              </a:rPr>
              <a:t>TO</a:t>
            </a:r>
            <a:r>
              <a:rPr lang="en-US" b="0" i="0" dirty="0" smtClean="0">
                <a:solidFill>
                  <a:srgbClr val="000000"/>
                </a:solidFill>
                <a:effectLst/>
                <a:latin typeface="inter-regular"/>
              </a:rPr>
              <a:t> </a:t>
            </a:r>
            <a:r>
              <a:rPr lang="en-US" b="0" i="0" dirty="0" err="1" smtClean="0">
                <a:solidFill>
                  <a:srgbClr val="000000"/>
                </a:solidFill>
                <a:effectLst/>
                <a:latin typeface="inter-regular"/>
              </a:rPr>
              <a:t>new_Index_Name</a:t>
            </a:r>
            <a:r>
              <a:rPr lang="en-US" b="0" i="0" dirty="0" smtClean="0">
                <a:solidFill>
                  <a:srgbClr val="000000"/>
                </a:solidFill>
                <a:effectLst/>
                <a:latin typeface="inter-regular"/>
              </a:rPr>
              <a:t>;  </a:t>
            </a:r>
          </a:p>
          <a:p>
            <a:pPr algn="just"/>
            <a:r>
              <a:rPr lang="en-US" b="1" i="0" dirty="0" smtClean="0">
                <a:solidFill>
                  <a:srgbClr val="333333"/>
                </a:solidFill>
                <a:effectLst/>
                <a:latin typeface="inter-bold"/>
              </a:rPr>
              <a:t>Example for Renaming the Index in SQL:</a:t>
            </a:r>
            <a:endParaRPr lang="en-US" b="0" i="0" dirty="0" smtClean="0">
              <a:solidFill>
                <a:srgbClr val="333333"/>
              </a:solidFill>
              <a:effectLst/>
              <a:latin typeface="inter-regular"/>
            </a:endParaRPr>
          </a:p>
          <a:p>
            <a:pPr algn="just"/>
            <a:r>
              <a:rPr lang="en-US" b="0" i="0" dirty="0" smtClean="0">
                <a:solidFill>
                  <a:srgbClr val="333333"/>
                </a:solidFill>
                <a:effectLst/>
                <a:latin typeface="inter-regular"/>
              </a:rPr>
              <a:t>The following SQL query renames the index </a:t>
            </a:r>
            <a:r>
              <a:rPr lang="en-US" b="1" i="0" dirty="0" smtClean="0">
                <a:solidFill>
                  <a:srgbClr val="333333"/>
                </a:solidFill>
                <a:effectLst/>
                <a:latin typeface="inter-bold"/>
              </a:rPr>
              <a:t>'</a:t>
            </a:r>
            <a:r>
              <a:rPr lang="en-US" b="1" i="0" dirty="0" err="1" smtClean="0">
                <a:solidFill>
                  <a:srgbClr val="333333"/>
                </a:solidFill>
                <a:effectLst/>
                <a:latin typeface="inter-bold"/>
              </a:rPr>
              <a:t>index_Salary</a:t>
            </a:r>
            <a:r>
              <a:rPr lang="en-US" b="1" i="0" dirty="0" smtClean="0">
                <a:solidFill>
                  <a:srgbClr val="333333"/>
                </a:solidFill>
                <a:effectLst/>
                <a:latin typeface="inter-bold"/>
              </a:rPr>
              <a:t>'</a:t>
            </a:r>
            <a:r>
              <a:rPr lang="en-US" b="0" i="0" dirty="0" smtClean="0">
                <a:solidFill>
                  <a:srgbClr val="333333"/>
                </a:solidFill>
                <a:effectLst/>
                <a:latin typeface="inter-regular"/>
              </a:rPr>
              <a:t> to </a:t>
            </a:r>
            <a:r>
              <a:rPr lang="en-US" b="1" i="0" dirty="0" smtClean="0">
                <a:solidFill>
                  <a:srgbClr val="333333"/>
                </a:solidFill>
                <a:effectLst/>
                <a:latin typeface="inter-bold"/>
              </a:rPr>
              <a:t>'</a:t>
            </a:r>
            <a:r>
              <a:rPr lang="en-US" b="1" i="0" dirty="0" err="1" smtClean="0">
                <a:solidFill>
                  <a:srgbClr val="333333"/>
                </a:solidFill>
                <a:effectLst/>
                <a:latin typeface="inter-bold"/>
              </a:rPr>
              <a:t>index_Employee_Salary</a:t>
            </a:r>
            <a:r>
              <a:rPr lang="en-US" b="1" i="0" dirty="0" smtClean="0">
                <a:solidFill>
                  <a:srgbClr val="333333"/>
                </a:solidFill>
                <a:effectLst/>
                <a:latin typeface="inter-bold"/>
              </a:rPr>
              <a:t>'</a:t>
            </a:r>
            <a:r>
              <a:rPr lang="en-US" b="0" i="0" dirty="0" smtClean="0">
                <a:solidFill>
                  <a:srgbClr val="333333"/>
                </a:solidFill>
                <a:effectLst/>
                <a:latin typeface="inter-regular"/>
              </a:rPr>
              <a:t> of the above Employee table:</a:t>
            </a:r>
          </a:p>
          <a:p>
            <a:pPr algn="just"/>
            <a:endParaRPr lang="en-US" b="0" i="0" dirty="0" smtClean="0">
              <a:solidFill>
                <a:srgbClr val="333333"/>
              </a:solidFill>
              <a:effectLst/>
              <a:latin typeface="inter-regular"/>
            </a:endParaRPr>
          </a:p>
          <a:p>
            <a:pPr algn="just"/>
            <a:r>
              <a:rPr lang="en-US" b="1" i="0" dirty="0" smtClean="0">
                <a:solidFill>
                  <a:srgbClr val="006699"/>
                </a:solidFill>
                <a:effectLst/>
                <a:latin typeface="inter-regular"/>
              </a:rPr>
              <a:t>ALTER</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index_Salary</a:t>
            </a:r>
            <a:r>
              <a:rPr lang="en-US" b="0" i="0" dirty="0" smtClean="0">
                <a:solidFill>
                  <a:srgbClr val="000000"/>
                </a:solidFill>
                <a:effectLst/>
                <a:latin typeface="inter-regular"/>
              </a:rPr>
              <a:t> RENAME </a:t>
            </a:r>
            <a:r>
              <a:rPr lang="en-US" b="1" i="0" dirty="0" smtClean="0">
                <a:solidFill>
                  <a:srgbClr val="006699"/>
                </a:solidFill>
                <a:effectLst/>
                <a:latin typeface="inter-regular"/>
              </a:rPr>
              <a:t>TO</a:t>
            </a:r>
            <a:r>
              <a:rPr lang="en-US" b="0" i="0" dirty="0" smtClean="0">
                <a:solidFill>
                  <a:srgbClr val="000000"/>
                </a:solidFill>
                <a:effectLst/>
                <a:latin typeface="inter-regular"/>
              </a:rPr>
              <a:t> </a:t>
            </a:r>
            <a:r>
              <a:rPr lang="en-US" b="0" i="0" dirty="0" err="1" smtClean="0">
                <a:solidFill>
                  <a:srgbClr val="000000"/>
                </a:solidFill>
                <a:effectLst/>
                <a:latin typeface="inter-regular"/>
              </a:rPr>
              <a:t>index_Employee_Salary</a:t>
            </a:r>
            <a:r>
              <a:rPr lang="en-US" b="0" i="0" dirty="0" smtClean="0">
                <a:solidFill>
                  <a:srgbClr val="000000"/>
                </a:solidFill>
                <a:effectLst/>
                <a:latin typeface="inter-regular"/>
              </a:rPr>
              <a:t>;  </a:t>
            </a:r>
            <a:endParaRPr lang="en-US" b="0" i="0" dirty="0">
              <a:solidFill>
                <a:srgbClr val="000000"/>
              </a:solidFill>
              <a:effectLst/>
              <a:latin typeface="inter-regular"/>
            </a:endParaRPr>
          </a:p>
        </p:txBody>
      </p:sp>
      <p:sp>
        <p:nvSpPr>
          <p:cNvPr id="4" name="Rectangle 3"/>
          <p:cNvSpPr/>
          <p:nvPr/>
        </p:nvSpPr>
        <p:spPr>
          <a:xfrm>
            <a:off x="133525" y="3048000"/>
            <a:ext cx="8858075" cy="3693319"/>
          </a:xfrm>
          <a:prstGeom prst="rect">
            <a:avLst/>
          </a:prstGeom>
        </p:spPr>
        <p:txBody>
          <a:bodyPr wrap="square">
            <a:spAutoFit/>
          </a:bodyPr>
          <a:lstStyle/>
          <a:p>
            <a:pPr algn="just"/>
            <a:r>
              <a:rPr lang="en-US" b="1" i="0" dirty="0" smtClean="0">
                <a:effectLst/>
                <a:latin typeface="erdana"/>
              </a:rPr>
              <a:t>Remove an INDEX</a:t>
            </a:r>
          </a:p>
          <a:p>
            <a:pPr algn="just"/>
            <a:r>
              <a:rPr lang="en-US" b="0" i="0" dirty="0" smtClean="0">
                <a:solidFill>
                  <a:srgbClr val="333333"/>
                </a:solidFill>
                <a:effectLst/>
                <a:latin typeface="inter-regular"/>
              </a:rPr>
              <a:t>An Index of the table can be easily removed from the SQL database using the DROP command. If you want to delete an index from the data dictionary, you must be the owner of the database or have the privileges for removing it.</a:t>
            </a:r>
          </a:p>
          <a:p>
            <a:pPr algn="just"/>
            <a:r>
              <a:rPr lang="en-US" b="1" i="0" dirty="0" smtClean="0">
                <a:solidFill>
                  <a:srgbClr val="333333"/>
                </a:solidFill>
                <a:effectLst/>
                <a:latin typeface="inter-bold"/>
              </a:rPr>
              <a:t>Syntaxes for Removing an Index in relational databases are as follows:</a:t>
            </a:r>
            <a:endParaRPr lang="en-US" b="0" i="0" dirty="0" smtClean="0">
              <a:solidFill>
                <a:srgbClr val="333333"/>
              </a:solidFill>
              <a:effectLst/>
              <a:latin typeface="inter-regular"/>
            </a:endParaRPr>
          </a:p>
          <a:p>
            <a:pPr algn="just"/>
            <a:r>
              <a:rPr lang="en-US" b="1" i="0" dirty="0" smtClean="0">
                <a:solidFill>
                  <a:srgbClr val="333333"/>
                </a:solidFill>
                <a:effectLst/>
                <a:latin typeface="inter-bold"/>
              </a:rPr>
              <a:t>In Oracle database:</a:t>
            </a:r>
            <a:endParaRPr lang="en-US" b="0" i="0" dirty="0" smtClean="0">
              <a:solidFill>
                <a:srgbClr val="333333"/>
              </a:solidFill>
              <a:effectLst/>
              <a:latin typeface="inter-regular"/>
            </a:endParaRPr>
          </a:p>
          <a:p>
            <a:pPr algn="just"/>
            <a:r>
              <a:rPr lang="en-US" b="1" i="0" dirty="0" smtClean="0">
                <a:solidFill>
                  <a:srgbClr val="006699"/>
                </a:solidFill>
                <a:effectLst/>
                <a:latin typeface="inter-regular"/>
              </a:rPr>
              <a:t>DROP</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Index_Name</a:t>
            </a:r>
            <a:r>
              <a:rPr lang="en-US" b="0" i="0" dirty="0" smtClean="0">
                <a:solidFill>
                  <a:srgbClr val="000000"/>
                </a:solidFill>
                <a:effectLst/>
                <a:latin typeface="inter-regular"/>
              </a:rPr>
              <a:t>;  </a:t>
            </a:r>
          </a:p>
          <a:p>
            <a:pPr algn="just"/>
            <a:r>
              <a:rPr lang="en-US" b="1" i="0" dirty="0" smtClean="0">
                <a:solidFill>
                  <a:srgbClr val="333333"/>
                </a:solidFill>
                <a:effectLst/>
                <a:latin typeface="inter-bold"/>
              </a:rPr>
              <a:t>In MySQL database:</a:t>
            </a:r>
            <a:endParaRPr lang="en-US" b="0" i="0" dirty="0" smtClean="0">
              <a:solidFill>
                <a:srgbClr val="333333"/>
              </a:solidFill>
              <a:effectLst/>
              <a:latin typeface="inter-regular"/>
            </a:endParaRPr>
          </a:p>
          <a:p>
            <a:pPr algn="just"/>
            <a:r>
              <a:rPr lang="en-US" b="1" i="0" dirty="0" smtClean="0">
                <a:solidFill>
                  <a:srgbClr val="006699"/>
                </a:solidFill>
                <a:effectLst/>
                <a:latin typeface="inter-regular"/>
              </a:rPr>
              <a:t>ALTER</a:t>
            </a:r>
            <a:r>
              <a:rPr lang="en-US" b="0" i="0" dirty="0" smtClean="0">
                <a:solidFill>
                  <a:srgbClr val="000000"/>
                </a:solidFill>
                <a:effectLst/>
                <a:latin typeface="inter-regular"/>
              </a:rPr>
              <a:t> </a:t>
            </a:r>
            <a:r>
              <a:rPr lang="en-US" b="1" i="0" dirty="0" smtClean="0">
                <a:solidFill>
                  <a:srgbClr val="006699"/>
                </a:solidFill>
                <a:effectLst/>
                <a:latin typeface="inter-regular"/>
              </a:rPr>
              <a:t>TABLE</a:t>
            </a:r>
            <a:r>
              <a:rPr lang="en-US" b="0" i="0" dirty="0" smtClean="0">
                <a:solidFill>
                  <a:srgbClr val="000000"/>
                </a:solidFill>
                <a:effectLst/>
                <a:latin typeface="inter-regular"/>
              </a:rPr>
              <a:t> </a:t>
            </a:r>
            <a:r>
              <a:rPr lang="en-US" b="0" i="0" dirty="0" err="1" smtClean="0">
                <a:solidFill>
                  <a:srgbClr val="000000"/>
                </a:solidFill>
                <a:effectLst/>
                <a:latin typeface="inter-regular"/>
              </a:rPr>
              <a:t>Table_Name</a:t>
            </a:r>
            <a:r>
              <a:rPr lang="en-US" b="0" i="0" dirty="0" smtClean="0">
                <a:solidFill>
                  <a:srgbClr val="000000"/>
                </a:solidFill>
                <a:effectLst/>
                <a:latin typeface="inter-regular"/>
              </a:rPr>
              <a:t> </a:t>
            </a:r>
            <a:r>
              <a:rPr lang="en-US" b="1" i="0" dirty="0" smtClean="0">
                <a:solidFill>
                  <a:srgbClr val="006699"/>
                </a:solidFill>
                <a:effectLst/>
                <a:latin typeface="inter-regular"/>
              </a:rPr>
              <a:t>DROP</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Index_Name</a:t>
            </a:r>
            <a:r>
              <a:rPr lang="en-US" b="0" i="0" dirty="0" smtClean="0">
                <a:solidFill>
                  <a:srgbClr val="000000"/>
                </a:solidFill>
                <a:effectLst/>
                <a:latin typeface="inter-regular"/>
              </a:rPr>
              <a:t>;  </a:t>
            </a:r>
          </a:p>
          <a:p>
            <a:pPr algn="just"/>
            <a:r>
              <a:rPr lang="en-US" b="1" i="0" dirty="0" smtClean="0">
                <a:solidFill>
                  <a:srgbClr val="333333"/>
                </a:solidFill>
                <a:effectLst/>
                <a:latin typeface="inter-bold"/>
              </a:rPr>
              <a:t>In </a:t>
            </a:r>
            <a:r>
              <a:rPr lang="en-US" b="1" i="0" dirty="0" err="1" smtClean="0">
                <a:solidFill>
                  <a:srgbClr val="333333"/>
                </a:solidFill>
                <a:effectLst/>
                <a:latin typeface="inter-bold"/>
              </a:rPr>
              <a:t>Ms</a:t>
            </a:r>
            <a:r>
              <a:rPr lang="en-US" b="1" i="0" dirty="0" smtClean="0">
                <a:solidFill>
                  <a:srgbClr val="333333"/>
                </a:solidFill>
                <a:effectLst/>
                <a:latin typeface="inter-bold"/>
              </a:rPr>
              <a:t>-Access database:</a:t>
            </a:r>
            <a:endParaRPr lang="en-US" b="0" i="0" dirty="0" smtClean="0">
              <a:solidFill>
                <a:srgbClr val="333333"/>
              </a:solidFill>
              <a:effectLst/>
              <a:latin typeface="inter-regular"/>
            </a:endParaRPr>
          </a:p>
          <a:p>
            <a:pPr algn="just"/>
            <a:r>
              <a:rPr lang="en-US" b="1" i="0" dirty="0" smtClean="0">
                <a:solidFill>
                  <a:srgbClr val="006699"/>
                </a:solidFill>
                <a:effectLst/>
                <a:latin typeface="inter-regular"/>
              </a:rPr>
              <a:t>DROP</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Index_Name</a:t>
            </a:r>
            <a:r>
              <a:rPr lang="en-US" b="0" i="0" dirty="0" smtClean="0">
                <a:solidFill>
                  <a:srgbClr val="000000"/>
                </a:solidFill>
                <a:effectLst/>
                <a:latin typeface="inter-regular"/>
              </a:rPr>
              <a:t> </a:t>
            </a:r>
            <a:r>
              <a:rPr lang="en-US" b="1" i="0" dirty="0" smtClean="0">
                <a:solidFill>
                  <a:srgbClr val="006699"/>
                </a:solidFill>
                <a:effectLst/>
                <a:latin typeface="inter-regular"/>
              </a:rPr>
              <a:t>ON</a:t>
            </a:r>
            <a:r>
              <a:rPr lang="en-US" b="0" i="0" dirty="0" smtClean="0">
                <a:solidFill>
                  <a:srgbClr val="000000"/>
                </a:solidFill>
                <a:effectLst/>
                <a:latin typeface="inter-regular"/>
              </a:rPr>
              <a:t> </a:t>
            </a:r>
            <a:r>
              <a:rPr lang="en-US" b="0" i="0" dirty="0" err="1" smtClean="0">
                <a:solidFill>
                  <a:srgbClr val="000000"/>
                </a:solidFill>
                <a:effectLst/>
                <a:latin typeface="inter-regular"/>
              </a:rPr>
              <a:t>Table_Name</a:t>
            </a:r>
            <a:r>
              <a:rPr lang="en-US" b="0" i="0" dirty="0" smtClean="0">
                <a:solidFill>
                  <a:srgbClr val="000000"/>
                </a:solidFill>
                <a:effectLst/>
                <a:latin typeface="inter-regular"/>
              </a:rPr>
              <a:t>;  </a:t>
            </a:r>
          </a:p>
          <a:p>
            <a:pPr algn="just"/>
            <a:r>
              <a:rPr lang="en-US" b="1" i="0" dirty="0" smtClean="0">
                <a:solidFill>
                  <a:srgbClr val="333333"/>
                </a:solidFill>
                <a:effectLst/>
                <a:latin typeface="inter-bold"/>
              </a:rPr>
              <a:t>In SQL Server Database:</a:t>
            </a:r>
            <a:endParaRPr lang="en-US" b="0" i="0" dirty="0" smtClean="0">
              <a:solidFill>
                <a:srgbClr val="333333"/>
              </a:solidFill>
              <a:effectLst/>
              <a:latin typeface="inter-regular"/>
            </a:endParaRPr>
          </a:p>
          <a:p>
            <a:pPr algn="just"/>
            <a:r>
              <a:rPr lang="en-US" b="1" i="0" dirty="0" smtClean="0">
                <a:solidFill>
                  <a:srgbClr val="006699"/>
                </a:solidFill>
                <a:effectLst/>
                <a:latin typeface="inter-regular"/>
              </a:rPr>
              <a:t>DROP</a:t>
            </a:r>
            <a:r>
              <a:rPr lang="en-US" b="0" i="0" dirty="0" smtClean="0">
                <a:solidFill>
                  <a:srgbClr val="000000"/>
                </a:solidFill>
                <a:effectLst/>
                <a:latin typeface="inter-regular"/>
              </a:rPr>
              <a:t> </a:t>
            </a:r>
            <a:r>
              <a:rPr lang="en-US" b="1" i="0" dirty="0" smtClean="0">
                <a:solidFill>
                  <a:srgbClr val="006699"/>
                </a:solidFill>
                <a:effectLst/>
                <a:latin typeface="inter-regular"/>
              </a:rPr>
              <a:t>INDEX</a:t>
            </a:r>
            <a:r>
              <a:rPr lang="en-US" b="0" i="0" dirty="0" smtClean="0">
                <a:solidFill>
                  <a:srgbClr val="000000"/>
                </a:solidFill>
                <a:effectLst/>
                <a:latin typeface="inter-regular"/>
              </a:rPr>
              <a:t> </a:t>
            </a:r>
            <a:r>
              <a:rPr lang="en-US" b="0" i="0" dirty="0" err="1" smtClean="0">
                <a:solidFill>
                  <a:srgbClr val="000000"/>
                </a:solidFill>
                <a:effectLst/>
                <a:latin typeface="inter-regular"/>
              </a:rPr>
              <a:t>Table_Name.Index_Name</a:t>
            </a:r>
            <a:r>
              <a:rPr lang="en-US" b="0" i="0" dirty="0" smtClean="0">
                <a:solidFill>
                  <a:srgbClr val="000000"/>
                </a:solidFill>
                <a:effectLst/>
                <a:latin typeface="inter-regular"/>
              </a:rPr>
              <a:t>;  </a:t>
            </a:r>
            <a:endParaRPr lang="en-US" b="0" i="0" dirty="0">
              <a:solidFill>
                <a:srgbClr val="000000"/>
              </a:solidFill>
              <a:effectLst/>
              <a:latin typeface="inter-regular"/>
            </a:endParaRPr>
          </a:p>
        </p:txBody>
      </p:sp>
    </p:spTree>
    <p:extLst>
      <p:ext uri="{BB962C8B-B14F-4D97-AF65-F5344CB8AC3E}">
        <p14:creationId xmlns:p14="http://schemas.microsoft.com/office/powerpoint/2010/main" val="47627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4572000" cy="646331"/>
          </a:xfrm>
          <a:prstGeom prst="rect">
            <a:avLst/>
          </a:prstGeom>
        </p:spPr>
        <p:txBody>
          <a:bodyPr>
            <a:spAutoFit/>
          </a:bodyPr>
          <a:lstStyle/>
          <a:p>
            <a:r>
              <a:rPr lang="en-US" b="1" i="0" dirty="0" smtClean="0">
                <a:solidFill>
                  <a:srgbClr val="333333"/>
                </a:solidFill>
                <a:effectLst/>
                <a:latin typeface="inter-bold"/>
              </a:rPr>
              <a:t>Example for removing an Index in SQL:</a:t>
            </a:r>
            <a:r>
              <a:rPr lang="en-US" b="0" i="0" dirty="0" smtClean="0">
                <a:solidFill>
                  <a:srgbClr val="333333"/>
                </a:solidFill>
                <a:effectLst/>
                <a:latin typeface="inter-regular"/>
              </a:rPr>
              <a:t/>
            </a:r>
            <a:br>
              <a:rPr lang="en-US" b="0" i="0" dirty="0" smtClean="0">
                <a:solidFill>
                  <a:srgbClr val="333333"/>
                </a:solidFill>
                <a:effectLst/>
                <a:latin typeface="inter-regular"/>
              </a:rPr>
            </a:br>
            <a:endParaRPr lang="en-US" dirty="0"/>
          </a:p>
        </p:txBody>
      </p:sp>
      <p:sp>
        <p:nvSpPr>
          <p:cNvPr id="3" name="Rectangle 2"/>
          <p:cNvSpPr/>
          <p:nvPr/>
        </p:nvSpPr>
        <p:spPr>
          <a:xfrm>
            <a:off x="457200" y="838200"/>
            <a:ext cx="8077200" cy="5078313"/>
          </a:xfrm>
          <a:prstGeom prst="rect">
            <a:avLst/>
          </a:prstGeom>
        </p:spPr>
        <p:txBody>
          <a:bodyPr wrap="square">
            <a:spAutoFit/>
          </a:bodyPr>
          <a:lstStyle/>
          <a:p>
            <a:r>
              <a:rPr lang="en-US" dirty="0" smtClean="0"/>
              <a:t>Suppose we want to remove the above '</a:t>
            </a:r>
            <a:r>
              <a:rPr lang="en-US" dirty="0" err="1" smtClean="0"/>
              <a:t>index_Salary</a:t>
            </a:r>
            <a:r>
              <a:rPr lang="en-US" dirty="0" smtClean="0"/>
              <a:t>' from the SQL database. For this, we have to use the following SQL query:</a:t>
            </a:r>
          </a:p>
          <a:p>
            <a:endParaRPr lang="en-US" dirty="0" smtClean="0"/>
          </a:p>
          <a:p>
            <a:r>
              <a:rPr lang="en-US" dirty="0" smtClean="0"/>
              <a:t>DROP INDEX </a:t>
            </a:r>
            <a:r>
              <a:rPr lang="en-US" dirty="0" err="1" smtClean="0"/>
              <a:t>index_salary</a:t>
            </a:r>
            <a:r>
              <a:rPr lang="en-US" dirty="0" smtClean="0"/>
              <a:t>;  </a:t>
            </a:r>
          </a:p>
          <a:p>
            <a:r>
              <a:rPr lang="en-US" dirty="0" smtClean="0"/>
              <a:t>Alter an INDEX</a:t>
            </a:r>
          </a:p>
          <a:p>
            <a:r>
              <a:rPr lang="en-US" dirty="0" smtClean="0"/>
              <a:t>An index of the table can be easily modified in the relational database using the ALTER command.</a:t>
            </a:r>
          </a:p>
          <a:p>
            <a:endParaRPr lang="en-US" dirty="0" smtClean="0"/>
          </a:p>
          <a:p>
            <a:r>
              <a:rPr lang="en-US" dirty="0" smtClean="0"/>
              <a:t>The basic syntax for modifying the Index in SQL is as follows:</a:t>
            </a:r>
          </a:p>
          <a:p>
            <a:endParaRPr lang="en-US" dirty="0" smtClean="0"/>
          </a:p>
          <a:p>
            <a:r>
              <a:rPr lang="en-US" dirty="0" smtClean="0"/>
              <a:t>ALTER INDEX </a:t>
            </a:r>
            <a:r>
              <a:rPr lang="en-US" dirty="0" err="1" smtClean="0"/>
              <a:t>Index_Name</a:t>
            </a:r>
            <a:r>
              <a:rPr lang="en-US" dirty="0" smtClean="0"/>
              <a:t> ON </a:t>
            </a:r>
            <a:r>
              <a:rPr lang="en-US" dirty="0" err="1" smtClean="0"/>
              <a:t>Table_Name</a:t>
            </a:r>
            <a:r>
              <a:rPr lang="en-US" dirty="0" smtClean="0"/>
              <a:t> REBUILD;  </a:t>
            </a:r>
          </a:p>
          <a:p>
            <a:r>
              <a:rPr lang="en-US" dirty="0" smtClean="0"/>
              <a:t>When should INDEXES not be used in SQL?</a:t>
            </a:r>
          </a:p>
          <a:p>
            <a:r>
              <a:rPr lang="en-US" dirty="0" smtClean="0"/>
              <a:t>The Indexes should not be used in SQL in the following cases or situations:</a:t>
            </a:r>
          </a:p>
          <a:p>
            <a:endParaRPr lang="en-US" dirty="0" smtClean="0"/>
          </a:p>
          <a:p>
            <a:r>
              <a:rPr lang="en-US" dirty="0" smtClean="0"/>
              <a:t>SQL Indexes can be avoided when the size of the table is small.</a:t>
            </a:r>
          </a:p>
          <a:p>
            <a:r>
              <a:rPr lang="en-US" dirty="0" smtClean="0"/>
              <a:t>When the table needs to be updated frequently.</a:t>
            </a:r>
          </a:p>
          <a:p>
            <a:r>
              <a:rPr lang="en-US" dirty="0" smtClean="0"/>
              <a:t>Indexed should not be used on those cases when the column of a table contains a large number of NULL values.</a:t>
            </a:r>
            <a:endParaRPr lang="en-US" dirty="0"/>
          </a:p>
        </p:txBody>
      </p:sp>
    </p:spTree>
    <p:extLst>
      <p:ext uri="{BB962C8B-B14F-4D97-AF65-F5344CB8AC3E}">
        <p14:creationId xmlns:p14="http://schemas.microsoft.com/office/powerpoint/2010/main" val="4069836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153400" cy="2031325"/>
          </a:xfrm>
          <a:prstGeom prst="rect">
            <a:avLst/>
          </a:prstGeom>
        </p:spPr>
        <p:txBody>
          <a:bodyPr wrap="square">
            <a:spAutoFit/>
          </a:bodyPr>
          <a:lstStyle/>
          <a:p>
            <a:r>
              <a:rPr lang="en-US" b="1" dirty="0"/>
              <a:t>The UNION Set Operator</a:t>
            </a:r>
          </a:p>
          <a:p>
            <a:r>
              <a:rPr lang="en-US" dirty="0"/>
              <a:t>What if we wanted to make one table from all the content in the BOOKS and MOVIES tables? This is a perfect time to use UNION set operator.</a:t>
            </a:r>
          </a:p>
          <a:p>
            <a:endParaRPr lang="en-US" dirty="0"/>
          </a:p>
          <a:p>
            <a:r>
              <a:rPr lang="en-US" dirty="0"/>
              <a:t>UNION merges the results of two SELECT statements. Important: UNION statements only return UNIQUE values. Below, you'll see a Venn diagram representing this operation and the code that will make it happen:</a:t>
            </a:r>
          </a:p>
        </p:txBody>
      </p:sp>
      <p:pic>
        <p:nvPicPr>
          <p:cNvPr id="1026" name="Picture 2" descr="https://learnsql.com/blog/introducing-sql-set-operators-union-union-minus-intersec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787" y="2993094"/>
            <a:ext cx="5738813" cy="3550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932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228600"/>
            <a:ext cx="8153400" cy="4524315"/>
          </a:xfrm>
          <a:prstGeom prst="rect">
            <a:avLst/>
          </a:prstGeom>
        </p:spPr>
        <p:txBody>
          <a:bodyPr wrap="square">
            <a:spAutoFit/>
          </a:bodyPr>
          <a:lstStyle/>
          <a:p>
            <a:r>
              <a:rPr lang="en-US" dirty="0"/>
              <a:t>SELECT * FROM BOOKS</a:t>
            </a:r>
          </a:p>
          <a:p>
            <a:r>
              <a:rPr lang="en-US" dirty="0"/>
              <a:t>UNION</a:t>
            </a:r>
          </a:p>
          <a:p>
            <a:r>
              <a:rPr lang="en-US" dirty="0"/>
              <a:t>SELECT * FROM MOVIES</a:t>
            </a:r>
          </a:p>
          <a:p>
            <a:r>
              <a:rPr lang="en-US" dirty="0"/>
              <a:t>Here is the result:</a:t>
            </a:r>
          </a:p>
          <a:p>
            <a:endParaRPr lang="en-US" dirty="0"/>
          </a:p>
          <a:p>
            <a:r>
              <a:rPr lang="en-US" dirty="0"/>
              <a:t>ID	Title</a:t>
            </a:r>
          </a:p>
          <a:p>
            <a:r>
              <a:rPr lang="en-US" dirty="0"/>
              <a:t>1	The </a:t>
            </a:r>
            <a:r>
              <a:rPr lang="en-US" dirty="0" err="1"/>
              <a:t>Witcher</a:t>
            </a:r>
            <a:endParaRPr lang="en-US" dirty="0"/>
          </a:p>
          <a:p>
            <a:r>
              <a:rPr lang="en-US" dirty="0"/>
              <a:t>2	Harry Potter</a:t>
            </a:r>
          </a:p>
          <a:p>
            <a:r>
              <a:rPr lang="en-US" dirty="0"/>
              <a:t>3	Nineteen Eighty-Four</a:t>
            </a:r>
          </a:p>
          <a:p>
            <a:r>
              <a:rPr lang="en-US" dirty="0"/>
              <a:t>4	The Great Gatsby</a:t>
            </a:r>
          </a:p>
          <a:p>
            <a:r>
              <a:rPr lang="en-US" dirty="0"/>
              <a:t>5	Iron Man</a:t>
            </a:r>
          </a:p>
          <a:p>
            <a:r>
              <a:rPr lang="en-US" dirty="0"/>
              <a:t>6	Dr Strange</a:t>
            </a:r>
          </a:p>
          <a:p>
            <a:r>
              <a:rPr lang="en-US" dirty="0"/>
              <a:t>7	Matrix</a:t>
            </a:r>
          </a:p>
          <a:p>
            <a:r>
              <a:rPr lang="en-US" dirty="0"/>
              <a:t>All the book and movie titles are now in one table. Note that "Harry Potter" – an item which appears in both tables – is shown only once in the results. Like we mentioned earlier, the UNION set operator does not return duplicate values.</a:t>
            </a:r>
          </a:p>
        </p:txBody>
      </p:sp>
    </p:spTree>
    <p:extLst>
      <p:ext uri="{BB962C8B-B14F-4D97-AF65-F5344CB8AC3E}">
        <p14:creationId xmlns:p14="http://schemas.microsoft.com/office/powerpoint/2010/main" val="2065159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1477</Words>
  <Application>Microsoft Office PowerPoint</Application>
  <PresentationFormat>On-screen Show (4:3)</PresentationFormat>
  <Paragraphs>227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UNIT-2.6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UNIT-2.6</dc:title>
  <dc:creator>vedant</dc:creator>
  <cp:lastModifiedBy>vedant</cp:lastModifiedBy>
  <cp:revision>9</cp:revision>
  <dcterms:created xsi:type="dcterms:W3CDTF">2022-10-04T06:34:14Z</dcterms:created>
  <dcterms:modified xsi:type="dcterms:W3CDTF">2022-10-06T09:26:20Z</dcterms:modified>
</cp:coreProperties>
</file>